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8" r:id="rId2"/>
  </p:sldMasterIdLst>
  <p:notesMasterIdLst>
    <p:notesMasterId r:id="rId49"/>
  </p:notesMasterIdLst>
  <p:handoutMasterIdLst>
    <p:handoutMasterId r:id="rId50"/>
  </p:handoutMasterIdLst>
  <p:sldIdLst>
    <p:sldId id="617" r:id="rId3"/>
    <p:sldId id="610" r:id="rId4"/>
    <p:sldId id="640" r:id="rId5"/>
    <p:sldId id="655" r:id="rId6"/>
    <p:sldId id="498" r:id="rId7"/>
    <p:sldId id="336" r:id="rId8"/>
    <p:sldId id="645" r:id="rId9"/>
    <p:sldId id="618" r:id="rId10"/>
    <p:sldId id="643" r:id="rId11"/>
    <p:sldId id="619" r:id="rId12"/>
    <p:sldId id="627" r:id="rId13"/>
    <p:sldId id="620" r:id="rId14"/>
    <p:sldId id="625" r:id="rId15"/>
    <p:sldId id="621" r:id="rId16"/>
    <p:sldId id="624" r:id="rId17"/>
    <p:sldId id="623" r:id="rId18"/>
    <p:sldId id="626" r:id="rId19"/>
    <p:sldId id="641" r:id="rId20"/>
    <p:sldId id="628" r:id="rId21"/>
    <p:sldId id="631" r:id="rId22"/>
    <p:sldId id="638" r:id="rId23"/>
    <p:sldId id="629" r:id="rId24"/>
    <p:sldId id="630" r:id="rId25"/>
    <p:sldId id="634" r:id="rId26"/>
    <p:sldId id="635" r:id="rId27"/>
    <p:sldId id="637" r:id="rId28"/>
    <p:sldId id="636" r:id="rId29"/>
    <p:sldId id="632" r:id="rId30"/>
    <p:sldId id="639" r:id="rId31"/>
    <p:sldId id="642" r:id="rId32"/>
    <p:sldId id="647" r:id="rId33"/>
    <p:sldId id="658" r:id="rId34"/>
    <p:sldId id="648" r:id="rId35"/>
    <p:sldId id="653" r:id="rId36"/>
    <p:sldId id="654" r:id="rId37"/>
    <p:sldId id="649" r:id="rId38"/>
    <p:sldId id="650" r:id="rId39"/>
    <p:sldId id="651" r:id="rId40"/>
    <p:sldId id="652" r:id="rId41"/>
    <p:sldId id="646" r:id="rId42"/>
    <p:sldId id="656" r:id="rId43"/>
    <p:sldId id="659" r:id="rId44"/>
    <p:sldId id="614" r:id="rId45"/>
    <p:sldId id="616" r:id="rId46"/>
    <p:sldId id="660" r:id="rId47"/>
    <p:sldId id="657" r:id="rId4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2C981CA-E6DF-477B-8A0C-042907911BFC}">
          <p14:sldIdLst>
            <p14:sldId id="617"/>
            <p14:sldId id="610"/>
            <p14:sldId id="640"/>
            <p14:sldId id="655"/>
            <p14:sldId id="498"/>
            <p14:sldId id="336"/>
            <p14:sldId id="645"/>
            <p14:sldId id="618"/>
            <p14:sldId id="643"/>
            <p14:sldId id="619"/>
            <p14:sldId id="627"/>
            <p14:sldId id="620"/>
            <p14:sldId id="625"/>
            <p14:sldId id="621"/>
            <p14:sldId id="624"/>
            <p14:sldId id="623"/>
            <p14:sldId id="626"/>
            <p14:sldId id="641"/>
            <p14:sldId id="628"/>
            <p14:sldId id="631"/>
            <p14:sldId id="638"/>
            <p14:sldId id="629"/>
            <p14:sldId id="630"/>
            <p14:sldId id="634"/>
            <p14:sldId id="635"/>
            <p14:sldId id="637"/>
            <p14:sldId id="636"/>
            <p14:sldId id="632"/>
            <p14:sldId id="639"/>
            <p14:sldId id="642"/>
            <p14:sldId id="647"/>
            <p14:sldId id="658"/>
            <p14:sldId id="648"/>
            <p14:sldId id="653"/>
            <p14:sldId id="654"/>
            <p14:sldId id="649"/>
            <p14:sldId id="650"/>
            <p14:sldId id="651"/>
            <p14:sldId id="652"/>
            <p14:sldId id="646"/>
            <p14:sldId id="656"/>
            <p14:sldId id="659"/>
            <p14:sldId id="614"/>
            <p14:sldId id="616"/>
            <p14:sldId id="660"/>
          </p14:sldIdLst>
        </p14:section>
        <p14:section name="Module 1 Labs" id="{B75C3A75-C4F5-41E1-B33A-33497C516B9D}">
          <p14:sldIdLst>
            <p14:sldId id="657"/>
          </p14:sldIdLst>
        </p14:section>
        <p14:section name="What is NEO?" id="{44943856-24FD-4199-A0CC-958F7C0960E4}">
          <p14:sldIdLst/>
        </p14:section>
        <p14:section name="NEO Whitepaper" id="{C0811CF6-E75D-490E-B148-809F58E1B57E}">
          <p14:sldIdLst/>
        </p14:section>
        <p14:section name="BREAK" id="{A2E42BF2-87E7-4CC0-99FE-873D63727022}">
          <p14:sldIdLst/>
        </p14:section>
        <p14:section name="NEO Reference Architecture" id="{F816FA12-262D-47E8-B153-D53968BC1FE1}">
          <p14:sldIdLst/>
        </p14:section>
        <p14:section name="Module 2 Labs" id="{ED075ECF-0237-43C3-A8A6-869B2268094D}">
          <p14:sldIdLst/>
        </p14:section>
        <p14:section name="Early technology adoption" id="{C5F5B8E9-8ECD-429C-A7A5-63DCD8A36587}">
          <p14:sldIdLst/>
        </p14:section>
        <p14:section name="Why Neo" id="{2811691F-4AB3-457B-96CB-58FC3B6F7536}">
          <p14:sldIdLst/>
        </p14:section>
        <p14:section name="3rd generation distributed application platform" id="{4D10561F-AA64-45FF-BAD7-C21301EDBACD}">
          <p14:sldIdLst/>
        </p14:section>
        <p14:section name="Smart Contract Development using Entities" id="{5066B046-4A3E-4B4A-9A41-84C49419A17C}">
          <p14:sldIdLst/>
        </p14:section>
        <p14:section name="NeoExpenses Enterprise dApp" id="{00CAE9CF-EEFC-4C99-BF04-DB58B3E58815}">
          <p14:sldIdLst/>
        </p14:section>
        <p14:section name="NEO Evidence" id="{42123363-40AD-4CDE-B5A1-BB3C52D9EFAE}">
          <p14:sldIdLst/>
        </p14:section>
        <p14:section name="NEO Resources" id="{AAC9AA73-EE3D-46F5-88E5-14F8F0E42508}">
          <p14:sldIdLst/>
        </p14:section>
        <p14:section name="Next Steps" id="{F3FBDD3C-70C1-4DAF-B3E0-2E73F2D94B3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  <a:srgbClr val="729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49" autoAdjust="0"/>
    <p:restoredTop sz="94660"/>
  </p:normalViewPr>
  <p:slideViewPr>
    <p:cSldViewPr snapToGrid="0">
      <p:cViewPr varScale="1">
        <p:scale>
          <a:sx n="66" d="100"/>
          <a:sy n="66" d="100"/>
        </p:scale>
        <p:origin x="3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5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CA91C-A1BF-4F70-A678-6DEAAEEBE92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076D01-A70F-4151-9051-13009DA086F1}">
      <dgm:prSet phldrT="[Text]" custT="1"/>
      <dgm:spPr/>
      <dgm:t>
        <a:bodyPr/>
        <a:lstStyle/>
        <a:p>
          <a:r>
            <a:rPr lang="en-CA" sz="1600" dirty="0"/>
            <a:t>ATrzHaicmhRj15C3Vv6e6gLfLqhSD2PtTr</a:t>
          </a:r>
        </a:p>
      </dgm:t>
    </dgm:pt>
    <dgm:pt modelId="{9D66A8D9-9DF1-4957-A79D-3A955CD6CAC4}" type="parTrans" cxnId="{A2A6D481-53CF-4195-BA4E-7DDD2FDC7664}">
      <dgm:prSet/>
      <dgm:spPr/>
      <dgm:t>
        <a:bodyPr/>
        <a:lstStyle/>
        <a:p>
          <a:endParaRPr lang="en-CA" sz="1600"/>
        </a:p>
      </dgm:t>
    </dgm:pt>
    <dgm:pt modelId="{880F2B2D-2397-4FC5-86FE-49503EB2F2DE}" type="sibTrans" cxnId="{A2A6D481-53CF-4195-BA4E-7DDD2FDC7664}">
      <dgm:prSet/>
      <dgm:spPr/>
      <dgm:t>
        <a:bodyPr/>
        <a:lstStyle/>
        <a:p>
          <a:endParaRPr lang="en-CA" sz="1600"/>
        </a:p>
      </dgm:t>
    </dgm:pt>
    <dgm:pt modelId="{988413EF-5B55-457F-97EC-C3ED1C3E1F63}">
      <dgm:prSet phldrT="[Text]" custT="1"/>
      <dgm:spPr/>
      <dgm:t>
        <a:bodyPr/>
        <a:lstStyle/>
        <a:p>
          <a:r>
            <a:rPr lang="en-CA" sz="1600" dirty="0"/>
            <a:t>AK2nJJpJr6o664CWJKi1QRXjqeic2zRp8y</a:t>
          </a:r>
        </a:p>
      </dgm:t>
    </dgm:pt>
    <dgm:pt modelId="{EC3BCCD9-9DDA-4EDA-B515-58075A353CF5}" type="parTrans" cxnId="{C287747B-05B7-4FB0-809B-F2629712423B}">
      <dgm:prSet/>
      <dgm:spPr/>
      <dgm:t>
        <a:bodyPr/>
        <a:lstStyle/>
        <a:p>
          <a:endParaRPr lang="en-CA" sz="1600"/>
        </a:p>
      </dgm:t>
    </dgm:pt>
    <dgm:pt modelId="{9DC55598-590A-4D67-8776-3C960FC695CE}" type="sibTrans" cxnId="{C287747B-05B7-4FB0-809B-F2629712423B}">
      <dgm:prSet/>
      <dgm:spPr/>
      <dgm:t>
        <a:bodyPr/>
        <a:lstStyle/>
        <a:p>
          <a:endParaRPr lang="en-CA" sz="1600"/>
        </a:p>
      </dgm:t>
    </dgm:pt>
    <dgm:pt modelId="{573D2B56-556B-45E6-904F-05971E46430C}">
      <dgm:prSet phldrT="[Text]" custT="1"/>
      <dgm:spPr/>
      <dgm:t>
        <a:bodyPr/>
        <a:lstStyle/>
        <a:p>
          <a:r>
            <a:rPr lang="en-CA" sz="1600" dirty="0"/>
            <a:t>AZ9Bmz6qmboZ4ry1z8p2KF3ftyA2ckJAy</a:t>
          </a:r>
        </a:p>
      </dgm:t>
    </dgm:pt>
    <dgm:pt modelId="{3F552850-5407-4CDD-A5A9-B4743808D166}" type="parTrans" cxnId="{8899169A-96D9-404A-83DA-59840EE5351F}">
      <dgm:prSet/>
      <dgm:spPr/>
      <dgm:t>
        <a:bodyPr/>
        <a:lstStyle/>
        <a:p>
          <a:endParaRPr lang="en-CA" sz="1600"/>
        </a:p>
      </dgm:t>
    </dgm:pt>
    <dgm:pt modelId="{47F74168-5A74-430B-B2C8-21F400DAE468}" type="sibTrans" cxnId="{8899169A-96D9-404A-83DA-59840EE5351F}">
      <dgm:prSet/>
      <dgm:spPr/>
      <dgm:t>
        <a:bodyPr/>
        <a:lstStyle/>
        <a:p>
          <a:endParaRPr lang="en-CA" sz="1600"/>
        </a:p>
      </dgm:t>
    </dgm:pt>
    <dgm:pt modelId="{33CEBFF5-8AEE-4F98-B873-5C1C3B9C32E0}" type="pres">
      <dgm:prSet presAssocID="{CCDCA91C-A1BF-4F70-A678-6DEAAEEBE925}" presName="cycle" presStyleCnt="0">
        <dgm:presLayoutVars>
          <dgm:dir/>
          <dgm:resizeHandles val="exact"/>
        </dgm:presLayoutVars>
      </dgm:prSet>
      <dgm:spPr/>
    </dgm:pt>
    <dgm:pt modelId="{81D0A6FE-585D-4578-849F-B4D526853517}" type="pres">
      <dgm:prSet presAssocID="{40076D01-A70F-4151-9051-13009DA086F1}" presName="dummy" presStyleCnt="0"/>
      <dgm:spPr/>
    </dgm:pt>
    <dgm:pt modelId="{09F64BD9-FEE6-47B3-AA6C-125D3C2E88A2}" type="pres">
      <dgm:prSet presAssocID="{40076D01-A70F-4151-9051-13009DA086F1}" presName="node" presStyleLbl="revTx" presStyleIdx="0" presStyleCnt="3">
        <dgm:presLayoutVars>
          <dgm:bulletEnabled val="1"/>
        </dgm:presLayoutVars>
      </dgm:prSet>
      <dgm:spPr/>
    </dgm:pt>
    <dgm:pt modelId="{27DE83EA-C799-4425-9565-FF4D8B435B11}" type="pres">
      <dgm:prSet presAssocID="{880F2B2D-2397-4FC5-86FE-49503EB2F2DE}" presName="sibTrans" presStyleLbl="node1" presStyleIdx="0" presStyleCnt="3"/>
      <dgm:spPr/>
    </dgm:pt>
    <dgm:pt modelId="{FAB9979C-AA81-4737-A77F-D6DAE24972C8}" type="pres">
      <dgm:prSet presAssocID="{988413EF-5B55-457F-97EC-C3ED1C3E1F63}" presName="dummy" presStyleCnt="0"/>
      <dgm:spPr/>
    </dgm:pt>
    <dgm:pt modelId="{659CFE66-1146-44F5-9471-7C967F330C80}" type="pres">
      <dgm:prSet presAssocID="{988413EF-5B55-457F-97EC-C3ED1C3E1F63}" presName="node" presStyleLbl="revTx" presStyleIdx="1" presStyleCnt="3">
        <dgm:presLayoutVars>
          <dgm:bulletEnabled val="1"/>
        </dgm:presLayoutVars>
      </dgm:prSet>
      <dgm:spPr/>
    </dgm:pt>
    <dgm:pt modelId="{4210453A-0FE8-4E95-A407-DCE368E53FCF}" type="pres">
      <dgm:prSet presAssocID="{9DC55598-590A-4D67-8776-3C960FC695CE}" presName="sibTrans" presStyleLbl="node1" presStyleIdx="1" presStyleCnt="3"/>
      <dgm:spPr/>
    </dgm:pt>
    <dgm:pt modelId="{771C28ED-9BF8-4C31-8DD2-B5FD43ADBD1A}" type="pres">
      <dgm:prSet presAssocID="{573D2B56-556B-45E6-904F-05971E46430C}" presName="dummy" presStyleCnt="0"/>
      <dgm:spPr/>
    </dgm:pt>
    <dgm:pt modelId="{95217226-A71A-479E-8BC9-C7A892595A3C}" type="pres">
      <dgm:prSet presAssocID="{573D2B56-556B-45E6-904F-05971E46430C}" presName="node" presStyleLbl="revTx" presStyleIdx="2" presStyleCnt="3">
        <dgm:presLayoutVars>
          <dgm:bulletEnabled val="1"/>
        </dgm:presLayoutVars>
      </dgm:prSet>
      <dgm:spPr/>
    </dgm:pt>
    <dgm:pt modelId="{49577553-C83C-4296-9048-5346BC365FB3}" type="pres">
      <dgm:prSet presAssocID="{47F74168-5A74-430B-B2C8-21F400DAE468}" presName="sibTrans" presStyleLbl="node1" presStyleIdx="2" presStyleCnt="3"/>
      <dgm:spPr/>
    </dgm:pt>
  </dgm:ptLst>
  <dgm:cxnLst>
    <dgm:cxn modelId="{955CEC02-781B-47FA-93C9-2F3C43FEB201}" type="presOf" srcId="{573D2B56-556B-45E6-904F-05971E46430C}" destId="{95217226-A71A-479E-8BC9-C7A892595A3C}" srcOrd="0" destOrd="0" presId="urn:microsoft.com/office/officeart/2005/8/layout/cycle1"/>
    <dgm:cxn modelId="{868F3B2F-5B92-4715-91DB-AC7025E3D4DD}" type="presOf" srcId="{9DC55598-590A-4D67-8776-3C960FC695CE}" destId="{4210453A-0FE8-4E95-A407-DCE368E53FCF}" srcOrd="0" destOrd="0" presId="urn:microsoft.com/office/officeart/2005/8/layout/cycle1"/>
    <dgm:cxn modelId="{43851055-EA95-44A2-8960-7E790B8799CA}" type="presOf" srcId="{880F2B2D-2397-4FC5-86FE-49503EB2F2DE}" destId="{27DE83EA-C799-4425-9565-FF4D8B435B11}" srcOrd="0" destOrd="0" presId="urn:microsoft.com/office/officeart/2005/8/layout/cycle1"/>
    <dgm:cxn modelId="{4BB16279-F395-4C69-9D5C-A2BAA01509CC}" type="presOf" srcId="{40076D01-A70F-4151-9051-13009DA086F1}" destId="{09F64BD9-FEE6-47B3-AA6C-125D3C2E88A2}" srcOrd="0" destOrd="0" presId="urn:microsoft.com/office/officeart/2005/8/layout/cycle1"/>
    <dgm:cxn modelId="{C287747B-05B7-4FB0-809B-F2629712423B}" srcId="{CCDCA91C-A1BF-4F70-A678-6DEAAEEBE925}" destId="{988413EF-5B55-457F-97EC-C3ED1C3E1F63}" srcOrd="1" destOrd="0" parTransId="{EC3BCCD9-9DDA-4EDA-B515-58075A353CF5}" sibTransId="{9DC55598-590A-4D67-8776-3C960FC695CE}"/>
    <dgm:cxn modelId="{A2A6D481-53CF-4195-BA4E-7DDD2FDC7664}" srcId="{CCDCA91C-A1BF-4F70-A678-6DEAAEEBE925}" destId="{40076D01-A70F-4151-9051-13009DA086F1}" srcOrd="0" destOrd="0" parTransId="{9D66A8D9-9DF1-4957-A79D-3A955CD6CAC4}" sibTransId="{880F2B2D-2397-4FC5-86FE-49503EB2F2DE}"/>
    <dgm:cxn modelId="{8899169A-96D9-404A-83DA-59840EE5351F}" srcId="{CCDCA91C-A1BF-4F70-A678-6DEAAEEBE925}" destId="{573D2B56-556B-45E6-904F-05971E46430C}" srcOrd="2" destOrd="0" parTransId="{3F552850-5407-4CDD-A5A9-B4743808D166}" sibTransId="{47F74168-5A74-430B-B2C8-21F400DAE468}"/>
    <dgm:cxn modelId="{6087BFDB-A3AC-4571-8F40-367297BD6B75}" type="presOf" srcId="{988413EF-5B55-457F-97EC-C3ED1C3E1F63}" destId="{659CFE66-1146-44F5-9471-7C967F330C80}" srcOrd="0" destOrd="0" presId="urn:microsoft.com/office/officeart/2005/8/layout/cycle1"/>
    <dgm:cxn modelId="{90A414ED-35B3-48E5-8370-6429995F6105}" type="presOf" srcId="{CCDCA91C-A1BF-4F70-A678-6DEAAEEBE925}" destId="{33CEBFF5-8AEE-4F98-B873-5C1C3B9C32E0}" srcOrd="0" destOrd="0" presId="urn:microsoft.com/office/officeart/2005/8/layout/cycle1"/>
    <dgm:cxn modelId="{AF19F4FF-5DCD-41DF-9D5B-5D85C40762B5}" type="presOf" srcId="{47F74168-5A74-430B-B2C8-21F400DAE468}" destId="{49577553-C83C-4296-9048-5346BC365FB3}" srcOrd="0" destOrd="0" presId="urn:microsoft.com/office/officeart/2005/8/layout/cycle1"/>
    <dgm:cxn modelId="{AEF44E32-3080-44C5-97F4-538D810E6741}" type="presParOf" srcId="{33CEBFF5-8AEE-4F98-B873-5C1C3B9C32E0}" destId="{81D0A6FE-585D-4578-849F-B4D526853517}" srcOrd="0" destOrd="0" presId="urn:microsoft.com/office/officeart/2005/8/layout/cycle1"/>
    <dgm:cxn modelId="{F768EED5-B206-4428-B9A2-C312615078C6}" type="presParOf" srcId="{33CEBFF5-8AEE-4F98-B873-5C1C3B9C32E0}" destId="{09F64BD9-FEE6-47B3-AA6C-125D3C2E88A2}" srcOrd="1" destOrd="0" presId="urn:microsoft.com/office/officeart/2005/8/layout/cycle1"/>
    <dgm:cxn modelId="{872964F0-4FE6-47FF-95A0-44B178D2A2A8}" type="presParOf" srcId="{33CEBFF5-8AEE-4F98-B873-5C1C3B9C32E0}" destId="{27DE83EA-C799-4425-9565-FF4D8B435B11}" srcOrd="2" destOrd="0" presId="urn:microsoft.com/office/officeart/2005/8/layout/cycle1"/>
    <dgm:cxn modelId="{6DB9E1B9-C551-4DC1-A31E-3D326F03C760}" type="presParOf" srcId="{33CEBFF5-8AEE-4F98-B873-5C1C3B9C32E0}" destId="{FAB9979C-AA81-4737-A77F-D6DAE24972C8}" srcOrd="3" destOrd="0" presId="urn:microsoft.com/office/officeart/2005/8/layout/cycle1"/>
    <dgm:cxn modelId="{167B87A3-2B69-4ABF-BFC9-F8F9EF479E52}" type="presParOf" srcId="{33CEBFF5-8AEE-4F98-B873-5C1C3B9C32E0}" destId="{659CFE66-1146-44F5-9471-7C967F330C80}" srcOrd="4" destOrd="0" presId="urn:microsoft.com/office/officeart/2005/8/layout/cycle1"/>
    <dgm:cxn modelId="{7A11FF23-FFD6-4B31-A749-3FAE3163FD77}" type="presParOf" srcId="{33CEBFF5-8AEE-4F98-B873-5C1C3B9C32E0}" destId="{4210453A-0FE8-4E95-A407-DCE368E53FCF}" srcOrd="5" destOrd="0" presId="urn:microsoft.com/office/officeart/2005/8/layout/cycle1"/>
    <dgm:cxn modelId="{30D3422F-5C6B-400F-B9D2-87129ED03EE2}" type="presParOf" srcId="{33CEBFF5-8AEE-4F98-B873-5C1C3B9C32E0}" destId="{771C28ED-9BF8-4C31-8DD2-B5FD43ADBD1A}" srcOrd="6" destOrd="0" presId="urn:microsoft.com/office/officeart/2005/8/layout/cycle1"/>
    <dgm:cxn modelId="{5B65E6CA-1881-4C4F-A79B-65F2BE7AC4F4}" type="presParOf" srcId="{33CEBFF5-8AEE-4F98-B873-5C1C3B9C32E0}" destId="{95217226-A71A-479E-8BC9-C7A892595A3C}" srcOrd="7" destOrd="0" presId="urn:microsoft.com/office/officeart/2005/8/layout/cycle1"/>
    <dgm:cxn modelId="{E6951E6D-83B7-4CB1-8336-D540D87FFA0B}" type="presParOf" srcId="{33CEBFF5-8AEE-4F98-B873-5C1C3B9C32E0}" destId="{49577553-C83C-4296-9048-5346BC365FB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DCA91C-A1BF-4F70-A678-6DEAAEEBE92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076D01-A70F-4151-9051-13009DA086F1}">
      <dgm:prSet phldrT="[Text]" custT="1"/>
      <dgm:spPr/>
      <dgm:t>
        <a:bodyPr/>
        <a:lstStyle/>
        <a:p>
          <a:r>
            <a:rPr lang="en-CA" sz="1600" dirty="0"/>
            <a:t>ATrzHaicmhRj15C3Vv6e6gLfLqhSD2PtTr</a:t>
          </a:r>
        </a:p>
      </dgm:t>
    </dgm:pt>
    <dgm:pt modelId="{9D66A8D9-9DF1-4957-A79D-3A955CD6CAC4}" type="parTrans" cxnId="{A2A6D481-53CF-4195-BA4E-7DDD2FDC7664}">
      <dgm:prSet/>
      <dgm:spPr/>
      <dgm:t>
        <a:bodyPr/>
        <a:lstStyle/>
        <a:p>
          <a:endParaRPr lang="en-CA" sz="1600"/>
        </a:p>
      </dgm:t>
    </dgm:pt>
    <dgm:pt modelId="{880F2B2D-2397-4FC5-86FE-49503EB2F2DE}" type="sibTrans" cxnId="{A2A6D481-53CF-4195-BA4E-7DDD2FDC7664}">
      <dgm:prSet/>
      <dgm:spPr/>
      <dgm:t>
        <a:bodyPr/>
        <a:lstStyle/>
        <a:p>
          <a:endParaRPr lang="en-CA" sz="1600"/>
        </a:p>
      </dgm:t>
    </dgm:pt>
    <dgm:pt modelId="{988413EF-5B55-457F-97EC-C3ED1C3E1F63}">
      <dgm:prSet phldrT="[Text]" custT="1"/>
      <dgm:spPr/>
      <dgm:t>
        <a:bodyPr/>
        <a:lstStyle/>
        <a:p>
          <a:r>
            <a:rPr lang="en-CA" sz="1600" dirty="0"/>
            <a:t>AK2nJJpJr6o664CWJKi1QRXjqeic2zRp8y</a:t>
          </a:r>
        </a:p>
      </dgm:t>
    </dgm:pt>
    <dgm:pt modelId="{EC3BCCD9-9DDA-4EDA-B515-58075A353CF5}" type="parTrans" cxnId="{C287747B-05B7-4FB0-809B-F2629712423B}">
      <dgm:prSet/>
      <dgm:spPr/>
      <dgm:t>
        <a:bodyPr/>
        <a:lstStyle/>
        <a:p>
          <a:endParaRPr lang="en-CA" sz="1600"/>
        </a:p>
      </dgm:t>
    </dgm:pt>
    <dgm:pt modelId="{9DC55598-590A-4D67-8776-3C960FC695CE}" type="sibTrans" cxnId="{C287747B-05B7-4FB0-809B-F2629712423B}">
      <dgm:prSet/>
      <dgm:spPr/>
      <dgm:t>
        <a:bodyPr/>
        <a:lstStyle/>
        <a:p>
          <a:endParaRPr lang="en-CA" sz="1600"/>
        </a:p>
      </dgm:t>
    </dgm:pt>
    <dgm:pt modelId="{573D2B56-556B-45E6-904F-05971E46430C}">
      <dgm:prSet phldrT="[Text]" custT="1"/>
      <dgm:spPr/>
      <dgm:t>
        <a:bodyPr/>
        <a:lstStyle/>
        <a:p>
          <a:r>
            <a:rPr lang="en-CA" sz="1600" dirty="0"/>
            <a:t>AZ9Bmz6qmboZ4ry1z8p2KF3ftyA2ckJAy</a:t>
          </a:r>
        </a:p>
      </dgm:t>
    </dgm:pt>
    <dgm:pt modelId="{3F552850-5407-4CDD-A5A9-B4743808D166}" type="parTrans" cxnId="{8899169A-96D9-404A-83DA-59840EE5351F}">
      <dgm:prSet/>
      <dgm:spPr/>
      <dgm:t>
        <a:bodyPr/>
        <a:lstStyle/>
        <a:p>
          <a:endParaRPr lang="en-CA" sz="1600"/>
        </a:p>
      </dgm:t>
    </dgm:pt>
    <dgm:pt modelId="{47F74168-5A74-430B-B2C8-21F400DAE468}" type="sibTrans" cxnId="{8899169A-96D9-404A-83DA-59840EE5351F}">
      <dgm:prSet/>
      <dgm:spPr/>
      <dgm:t>
        <a:bodyPr/>
        <a:lstStyle/>
        <a:p>
          <a:endParaRPr lang="en-CA" sz="1600"/>
        </a:p>
      </dgm:t>
    </dgm:pt>
    <dgm:pt modelId="{33CEBFF5-8AEE-4F98-B873-5C1C3B9C32E0}" type="pres">
      <dgm:prSet presAssocID="{CCDCA91C-A1BF-4F70-A678-6DEAAEEBE925}" presName="cycle" presStyleCnt="0">
        <dgm:presLayoutVars>
          <dgm:dir/>
          <dgm:resizeHandles val="exact"/>
        </dgm:presLayoutVars>
      </dgm:prSet>
      <dgm:spPr/>
    </dgm:pt>
    <dgm:pt modelId="{81D0A6FE-585D-4578-849F-B4D526853517}" type="pres">
      <dgm:prSet presAssocID="{40076D01-A70F-4151-9051-13009DA086F1}" presName="dummy" presStyleCnt="0"/>
      <dgm:spPr/>
    </dgm:pt>
    <dgm:pt modelId="{09F64BD9-FEE6-47B3-AA6C-125D3C2E88A2}" type="pres">
      <dgm:prSet presAssocID="{40076D01-A70F-4151-9051-13009DA086F1}" presName="node" presStyleLbl="revTx" presStyleIdx="0" presStyleCnt="3">
        <dgm:presLayoutVars>
          <dgm:bulletEnabled val="1"/>
        </dgm:presLayoutVars>
      </dgm:prSet>
      <dgm:spPr/>
    </dgm:pt>
    <dgm:pt modelId="{27DE83EA-C799-4425-9565-FF4D8B435B11}" type="pres">
      <dgm:prSet presAssocID="{880F2B2D-2397-4FC5-86FE-49503EB2F2DE}" presName="sibTrans" presStyleLbl="node1" presStyleIdx="0" presStyleCnt="3"/>
      <dgm:spPr/>
    </dgm:pt>
    <dgm:pt modelId="{FAB9979C-AA81-4737-A77F-D6DAE24972C8}" type="pres">
      <dgm:prSet presAssocID="{988413EF-5B55-457F-97EC-C3ED1C3E1F63}" presName="dummy" presStyleCnt="0"/>
      <dgm:spPr/>
    </dgm:pt>
    <dgm:pt modelId="{659CFE66-1146-44F5-9471-7C967F330C80}" type="pres">
      <dgm:prSet presAssocID="{988413EF-5B55-457F-97EC-C3ED1C3E1F63}" presName="node" presStyleLbl="revTx" presStyleIdx="1" presStyleCnt="3">
        <dgm:presLayoutVars>
          <dgm:bulletEnabled val="1"/>
        </dgm:presLayoutVars>
      </dgm:prSet>
      <dgm:spPr/>
    </dgm:pt>
    <dgm:pt modelId="{4210453A-0FE8-4E95-A407-DCE368E53FCF}" type="pres">
      <dgm:prSet presAssocID="{9DC55598-590A-4D67-8776-3C960FC695CE}" presName="sibTrans" presStyleLbl="node1" presStyleIdx="1" presStyleCnt="3"/>
      <dgm:spPr/>
    </dgm:pt>
    <dgm:pt modelId="{771C28ED-9BF8-4C31-8DD2-B5FD43ADBD1A}" type="pres">
      <dgm:prSet presAssocID="{573D2B56-556B-45E6-904F-05971E46430C}" presName="dummy" presStyleCnt="0"/>
      <dgm:spPr/>
    </dgm:pt>
    <dgm:pt modelId="{95217226-A71A-479E-8BC9-C7A892595A3C}" type="pres">
      <dgm:prSet presAssocID="{573D2B56-556B-45E6-904F-05971E46430C}" presName="node" presStyleLbl="revTx" presStyleIdx="2" presStyleCnt="3">
        <dgm:presLayoutVars>
          <dgm:bulletEnabled val="1"/>
        </dgm:presLayoutVars>
      </dgm:prSet>
      <dgm:spPr/>
    </dgm:pt>
    <dgm:pt modelId="{49577553-C83C-4296-9048-5346BC365FB3}" type="pres">
      <dgm:prSet presAssocID="{47F74168-5A74-430B-B2C8-21F400DAE468}" presName="sibTrans" presStyleLbl="node1" presStyleIdx="2" presStyleCnt="3"/>
      <dgm:spPr/>
    </dgm:pt>
  </dgm:ptLst>
  <dgm:cxnLst>
    <dgm:cxn modelId="{955CEC02-781B-47FA-93C9-2F3C43FEB201}" type="presOf" srcId="{573D2B56-556B-45E6-904F-05971E46430C}" destId="{95217226-A71A-479E-8BC9-C7A892595A3C}" srcOrd="0" destOrd="0" presId="urn:microsoft.com/office/officeart/2005/8/layout/cycle1"/>
    <dgm:cxn modelId="{868F3B2F-5B92-4715-91DB-AC7025E3D4DD}" type="presOf" srcId="{9DC55598-590A-4D67-8776-3C960FC695CE}" destId="{4210453A-0FE8-4E95-A407-DCE368E53FCF}" srcOrd="0" destOrd="0" presId="urn:microsoft.com/office/officeart/2005/8/layout/cycle1"/>
    <dgm:cxn modelId="{43851055-EA95-44A2-8960-7E790B8799CA}" type="presOf" srcId="{880F2B2D-2397-4FC5-86FE-49503EB2F2DE}" destId="{27DE83EA-C799-4425-9565-FF4D8B435B11}" srcOrd="0" destOrd="0" presId="urn:microsoft.com/office/officeart/2005/8/layout/cycle1"/>
    <dgm:cxn modelId="{4BB16279-F395-4C69-9D5C-A2BAA01509CC}" type="presOf" srcId="{40076D01-A70F-4151-9051-13009DA086F1}" destId="{09F64BD9-FEE6-47B3-AA6C-125D3C2E88A2}" srcOrd="0" destOrd="0" presId="urn:microsoft.com/office/officeart/2005/8/layout/cycle1"/>
    <dgm:cxn modelId="{C287747B-05B7-4FB0-809B-F2629712423B}" srcId="{CCDCA91C-A1BF-4F70-A678-6DEAAEEBE925}" destId="{988413EF-5B55-457F-97EC-C3ED1C3E1F63}" srcOrd="1" destOrd="0" parTransId="{EC3BCCD9-9DDA-4EDA-B515-58075A353CF5}" sibTransId="{9DC55598-590A-4D67-8776-3C960FC695CE}"/>
    <dgm:cxn modelId="{A2A6D481-53CF-4195-BA4E-7DDD2FDC7664}" srcId="{CCDCA91C-A1BF-4F70-A678-6DEAAEEBE925}" destId="{40076D01-A70F-4151-9051-13009DA086F1}" srcOrd="0" destOrd="0" parTransId="{9D66A8D9-9DF1-4957-A79D-3A955CD6CAC4}" sibTransId="{880F2B2D-2397-4FC5-86FE-49503EB2F2DE}"/>
    <dgm:cxn modelId="{8899169A-96D9-404A-83DA-59840EE5351F}" srcId="{CCDCA91C-A1BF-4F70-A678-6DEAAEEBE925}" destId="{573D2B56-556B-45E6-904F-05971E46430C}" srcOrd="2" destOrd="0" parTransId="{3F552850-5407-4CDD-A5A9-B4743808D166}" sibTransId="{47F74168-5A74-430B-B2C8-21F400DAE468}"/>
    <dgm:cxn modelId="{6087BFDB-A3AC-4571-8F40-367297BD6B75}" type="presOf" srcId="{988413EF-5B55-457F-97EC-C3ED1C3E1F63}" destId="{659CFE66-1146-44F5-9471-7C967F330C80}" srcOrd="0" destOrd="0" presId="urn:microsoft.com/office/officeart/2005/8/layout/cycle1"/>
    <dgm:cxn modelId="{90A414ED-35B3-48E5-8370-6429995F6105}" type="presOf" srcId="{CCDCA91C-A1BF-4F70-A678-6DEAAEEBE925}" destId="{33CEBFF5-8AEE-4F98-B873-5C1C3B9C32E0}" srcOrd="0" destOrd="0" presId="urn:microsoft.com/office/officeart/2005/8/layout/cycle1"/>
    <dgm:cxn modelId="{AF19F4FF-5DCD-41DF-9D5B-5D85C40762B5}" type="presOf" srcId="{47F74168-5A74-430B-B2C8-21F400DAE468}" destId="{49577553-C83C-4296-9048-5346BC365FB3}" srcOrd="0" destOrd="0" presId="urn:microsoft.com/office/officeart/2005/8/layout/cycle1"/>
    <dgm:cxn modelId="{AEF44E32-3080-44C5-97F4-538D810E6741}" type="presParOf" srcId="{33CEBFF5-8AEE-4F98-B873-5C1C3B9C32E0}" destId="{81D0A6FE-585D-4578-849F-B4D526853517}" srcOrd="0" destOrd="0" presId="urn:microsoft.com/office/officeart/2005/8/layout/cycle1"/>
    <dgm:cxn modelId="{F768EED5-B206-4428-B9A2-C312615078C6}" type="presParOf" srcId="{33CEBFF5-8AEE-4F98-B873-5C1C3B9C32E0}" destId="{09F64BD9-FEE6-47B3-AA6C-125D3C2E88A2}" srcOrd="1" destOrd="0" presId="urn:microsoft.com/office/officeart/2005/8/layout/cycle1"/>
    <dgm:cxn modelId="{872964F0-4FE6-47FF-95A0-44B178D2A2A8}" type="presParOf" srcId="{33CEBFF5-8AEE-4F98-B873-5C1C3B9C32E0}" destId="{27DE83EA-C799-4425-9565-FF4D8B435B11}" srcOrd="2" destOrd="0" presId="urn:microsoft.com/office/officeart/2005/8/layout/cycle1"/>
    <dgm:cxn modelId="{6DB9E1B9-C551-4DC1-A31E-3D326F03C760}" type="presParOf" srcId="{33CEBFF5-8AEE-4F98-B873-5C1C3B9C32E0}" destId="{FAB9979C-AA81-4737-A77F-D6DAE24972C8}" srcOrd="3" destOrd="0" presId="urn:microsoft.com/office/officeart/2005/8/layout/cycle1"/>
    <dgm:cxn modelId="{167B87A3-2B69-4ABF-BFC9-F8F9EF479E52}" type="presParOf" srcId="{33CEBFF5-8AEE-4F98-B873-5C1C3B9C32E0}" destId="{659CFE66-1146-44F5-9471-7C967F330C80}" srcOrd="4" destOrd="0" presId="urn:microsoft.com/office/officeart/2005/8/layout/cycle1"/>
    <dgm:cxn modelId="{7A11FF23-FFD6-4B31-A749-3FAE3163FD77}" type="presParOf" srcId="{33CEBFF5-8AEE-4F98-B873-5C1C3B9C32E0}" destId="{4210453A-0FE8-4E95-A407-DCE368E53FCF}" srcOrd="5" destOrd="0" presId="urn:microsoft.com/office/officeart/2005/8/layout/cycle1"/>
    <dgm:cxn modelId="{30D3422F-5C6B-400F-B9D2-87129ED03EE2}" type="presParOf" srcId="{33CEBFF5-8AEE-4F98-B873-5C1C3B9C32E0}" destId="{771C28ED-9BF8-4C31-8DD2-B5FD43ADBD1A}" srcOrd="6" destOrd="0" presId="urn:microsoft.com/office/officeart/2005/8/layout/cycle1"/>
    <dgm:cxn modelId="{5B65E6CA-1881-4C4F-A79B-65F2BE7AC4F4}" type="presParOf" srcId="{33CEBFF5-8AEE-4F98-B873-5C1C3B9C32E0}" destId="{95217226-A71A-479E-8BC9-C7A892595A3C}" srcOrd="7" destOrd="0" presId="urn:microsoft.com/office/officeart/2005/8/layout/cycle1"/>
    <dgm:cxn modelId="{E6951E6D-83B7-4CB1-8336-D540D87FFA0B}" type="presParOf" srcId="{33CEBFF5-8AEE-4F98-B873-5C1C3B9C32E0}" destId="{49577553-C83C-4296-9048-5346BC365FB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B9AC27-C381-4019-BE53-EF7723C2181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084B45-421C-426C-9D0E-F56BED35534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CA" sz="2400" b="0" i="0" dirty="0">
              <a:solidFill>
                <a:schemeClr val="bg1"/>
              </a:solidFill>
              <a:latin typeface="Koblenz Serial" panose="02000000000000000000" pitchFamily="50" charset="0"/>
            </a:rPr>
            <a:t>Original</a:t>
          </a:r>
          <a:r>
            <a:rPr lang="en-CA" sz="2400" b="0" i="0" dirty="0">
              <a:solidFill>
                <a:schemeClr val="bg1"/>
              </a:solidFill>
              <a:latin typeface="Consolas" panose="020B0609020204030204" pitchFamily="49" charset="0"/>
            </a:rPr>
            <a:t> getting_started.py</a:t>
          </a:r>
          <a:endParaRPr lang="en-CA" sz="2400" b="0" dirty="0">
            <a:solidFill>
              <a:schemeClr val="bg1"/>
            </a:solidFill>
            <a:latin typeface="Consolas" panose="020B0609020204030204" pitchFamily="49" charset="0"/>
          </a:endParaRPr>
        </a:p>
      </dgm:t>
    </dgm:pt>
    <dgm:pt modelId="{5CA657DC-EFCD-4F76-9CF5-54C0F55DDB63}" type="parTrans" cxnId="{7DD55488-C01A-4086-A6AB-A0F9C985BBB3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C1D0903A-9391-49DD-A390-2A658601531C}" type="sibTrans" cxnId="{7DD55488-C01A-4086-A6AB-A0F9C985BBB3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1B530F38-8DC1-4154-8582-E5A59C99894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CA" sz="2400" b="0" i="0" dirty="0">
              <a:solidFill>
                <a:schemeClr val="bg1"/>
              </a:solidFill>
            </a:rPr>
            <a:t>getting_started-numbered.py Script</a:t>
          </a:r>
          <a:endParaRPr lang="en-CA" sz="2400" b="0" dirty="0">
            <a:solidFill>
              <a:schemeClr val="bg1"/>
            </a:solidFill>
          </a:endParaRPr>
        </a:p>
      </dgm:t>
    </dgm:pt>
    <dgm:pt modelId="{2D0BC5BB-8BC8-4060-94D5-33C6E724769B}" type="parTrans" cxnId="{4ACF7257-8496-42DD-B003-4FBC37496B5C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6881D2B5-3B86-4B54-AFA0-5FF1A26B2360}" type="sibTrans" cxnId="{4ACF7257-8496-42DD-B003-4FBC37496B5C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C0EE7733-FE39-49E1-BC2F-AD92E703E37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CA" sz="2400" b="0" i="0" dirty="0"/>
            <a:t>Numbered Trace File</a:t>
          </a:r>
          <a:endParaRPr lang="en-CA" sz="2400" b="0" dirty="0">
            <a:solidFill>
              <a:schemeClr val="bg1"/>
            </a:solidFill>
          </a:endParaRPr>
        </a:p>
      </dgm:t>
    </dgm:pt>
    <dgm:pt modelId="{A5AC3010-0813-4BF3-BF1F-DEAEC702DE98}" type="parTrans" cxnId="{E1F9B349-DA2C-40C2-8F8A-74FD86044ECA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A3E4E349-BE02-4EBA-BE01-FBF083C568EF}" type="sibTrans" cxnId="{E1F9B349-DA2C-40C2-8F8A-74FD86044ECA}">
      <dgm:prSet/>
      <dgm:spPr/>
      <dgm:t>
        <a:bodyPr/>
        <a:lstStyle/>
        <a:p>
          <a:endParaRPr lang="en-CA" sz="2400" b="0">
            <a:solidFill>
              <a:schemeClr val="bg1"/>
            </a:solidFill>
          </a:endParaRPr>
        </a:p>
      </dgm:t>
    </dgm:pt>
    <dgm:pt modelId="{78B2191F-14D3-4F45-88F7-06E249112F0D}">
      <dgm:prSet phldrT="[Text]" custT="1"/>
      <dgm:spPr>
        <a:solidFill>
          <a:srgbClr val="0070C0"/>
        </a:solidFill>
      </dgm:spPr>
      <dgm:t>
        <a:bodyPr/>
        <a:lstStyle/>
        <a:p>
          <a:r>
            <a:rPr lang="en-CA" sz="2400" b="0" i="0" dirty="0" err="1"/>
            <a:t>Communic-ation</a:t>
          </a:r>
          <a:r>
            <a:rPr lang="en-CA" sz="2400" b="0" i="0" dirty="0"/>
            <a:t> Diagrams</a:t>
          </a:r>
          <a:endParaRPr lang="en-CA" sz="2400" b="0" dirty="0">
            <a:solidFill>
              <a:schemeClr val="bg1"/>
            </a:solidFill>
          </a:endParaRPr>
        </a:p>
      </dgm:t>
    </dgm:pt>
    <dgm:pt modelId="{8AC21D9C-FA51-4E1E-9061-A85960B069A2}" type="parTrans" cxnId="{ABE70D95-B78B-4F9B-A033-C8422B6BE365}">
      <dgm:prSet/>
      <dgm:spPr/>
      <dgm:t>
        <a:bodyPr/>
        <a:lstStyle/>
        <a:p>
          <a:endParaRPr lang="en-CA" sz="2400" b="0"/>
        </a:p>
      </dgm:t>
    </dgm:pt>
    <dgm:pt modelId="{AFCE29A8-ADCB-4BAC-BEAA-9D97F2F5D2FA}" type="sibTrans" cxnId="{ABE70D95-B78B-4F9B-A033-C8422B6BE365}">
      <dgm:prSet/>
      <dgm:spPr/>
      <dgm:t>
        <a:bodyPr/>
        <a:lstStyle/>
        <a:p>
          <a:endParaRPr lang="en-CA" sz="2400" b="0"/>
        </a:p>
      </dgm:t>
    </dgm:pt>
    <dgm:pt modelId="{18F2DB87-35ED-47CB-8E89-91A42CB7297B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b="0" i="0" dirty="0"/>
            <a:t>Getting Started Guide (INDY GSG-EA)</a:t>
          </a:r>
          <a:endParaRPr lang="en-CA" sz="2400" b="0" dirty="0">
            <a:solidFill>
              <a:schemeClr val="bg1"/>
            </a:solidFill>
          </a:endParaRPr>
        </a:p>
      </dgm:t>
    </dgm:pt>
    <dgm:pt modelId="{8E567539-6E32-4CB8-B00F-C43F8331B69A}" type="parTrans" cxnId="{5742B936-53BC-409D-AC3D-DDA25C959472}">
      <dgm:prSet/>
      <dgm:spPr/>
      <dgm:t>
        <a:bodyPr/>
        <a:lstStyle/>
        <a:p>
          <a:endParaRPr lang="en-CA" sz="2400" b="0"/>
        </a:p>
      </dgm:t>
    </dgm:pt>
    <dgm:pt modelId="{F695F6C5-071D-401D-BDA3-3F34C69F880A}" type="sibTrans" cxnId="{5742B936-53BC-409D-AC3D-DDA25C959472}">
      <dgm:prSet/>
      <dgm:spPr/>
      <dgm:t>
        <a:bodyPr/>
        <a:lstStyle/>
        <a:p>
          <a:endParaRPr lang="en-CA" sz="2400" b="0"/>
        </a:p>
      </dgm:t>
    </dgm:pt>
    <dgm:pt modelId="{F40DDC86-9559-4E08-A7C8-EBFF4451ABE3}" type="pres">
      <dgm:prSet presAssocID="{C8B9AC27-C381-4019-BE53-EF7723C2181D}" presName="Name0" presStyleCnt="0">
        <dgm:presLayoutVars>
          <dgm:dir/>
          <dgm:animLvl val="lvl"/>
          <dgm:resizeHandles val="exact"/>
        </dgm:presLayoutVars>
      </dgm:prSet>
      <dgm:spPr/>
    </dgm:pt>
    <dgm:pt modelId="{F0CB9A9D-96F3-4FCC-BB49-F8D054B0AD7C}" type="pres">
      <dgm:prSet presAssocID="{2B084B45-421C-426C-9D0E-F56BED35534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B4B7F4A-E8DB-468A-8D6D-D703BB7DB7E2}" type="pres">
      <dgm:prSet presAssocID="{C1D0903A-9391-49DD-A390-2A658601531C}" presName="parTxOnlySpace" presStyleCnt="0"/>
      <dgm:spPr/>
    </dgm:pt>
    <dgm:pt modelId="{EF3D7EB7-3122-415A-A717-695441851C51}" type="pres">
      <dgm:prSet presAssocID="{1B530F38-8DC1-4154-8582-E5A59C99894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6E5EC62-BE09-40A8-AB06-61810BB6802E}" type="pres">
      <dgm:prSet presAssocID="{6881D2B5-3B86-4B54-AFA0-5FF1A26B2360}" presName="parTxOnlySpace" presStyleCnt="0"/>
      <dgm:spPr/>
    </dgm:pt>
    <dgm:pt modelId="{64A9F695-E057-4FA6-97E0-F643373E0561}" type="pres">
      <dgm:prSet presAssocID="{C0EE7733-FE39-49E1-BC2F-AD92E703E37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0D8A3DE-183A-487D-A990-C6B865FACCFC}" type="pres">
      <dgm:prSet presAssocID="{A3E4E349-BE02-4EBA-BE01-FBF083C568EF}" presName="parTxOnlySpace" presStyleCnt="0"/>
      <dgm:spPr/>
    </dgm:pt>
    <dgm:pt modelId="{D96B05F1-000F-4CED-B03C-ED1E8C38BF42}" type="pres">
      <dgm:prSet presAssocID="{78B2191F-14D3-4F45-88F7-06E249112F0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E016534-5A15-4C47-B4CB-DFECC2C89AA7}" type="pres">
      <dgm:prSet presAssocID="{AFCE29A8-ADCB-4BAC-BEAA-9D97F2F5D2FA}" presName="parTxOnlySpace" presStyleCnt="0"/>
      <dgm:spPr/>
    </dgm:pt>
    <dgm:pt modelId="{DDDF28CA-32A2-477F-8824-497D4B4C6C54}" type="pres">
      <dgm:prSet presAssocID="{18F2DB87-35ED-47CB-8E89-91A42CB7297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A7A7A0F-D59E-4416-AA8B-79EE2CAECCDB}" type="presOf" srcId="{C8B9AC27-C381-4019-BE53-EF7723C2181D}" destId="{F40DDC86-9559-4E08-A7C8-EBFF4451ABE3}" srcOrd="0" destOrd="0" presId="urn:microsoft.com/office/officeart/2005/8/layout/chevron1"/>
    <dgm:cxn modelId="{5742B936-53BC-409D-AC3D-DDA25C959472}" srcId="{C8B9AC27-C381-4019-BE53-EF7723C2181D}" destId="{18F2DB87-35ED-47CB-8E89-91A42CB7297B}" srcOrd="4" destOrd="0" parTransId="{8E567539-6E32-4CB8-B00F-C43F8331B69A}" sibTransId="{F695F6C5-071D-401D-BDA3-3F34C69F880A}"/>
    <dgm:cxn modelId="{E1F9B349-DA2C-40C2-8F8A-74FD86044ECA}" srcId="{C8B9AC27-C381-4019-BE53-EF7723C2181D}" destId="{C0EE7733-FE39-49E1-BC2F-AD92E703E37A}" srcOrd="2" destOrd="0" parTransId="{A5AC3010-0813-4BF3-BF1F-DEAEC702DE98}" sibTransId="{A3E4E349-BE02-4EBA-BE01-FBF083C568EF}"/>
    <dgm:cxn modelId="{4ACF7257-8496-42DD-B003-4FBC37496B5C}" srcId="{C8B9AC27-C381-4019-BE53-EF7723C2181D}" destId="{1B530F38-8DC1-4154-8582-E5A59C998940}" srcOrd="1" destOrd="0" parTransId="{2D0BC5BB-8BC8-4060-94D5-33C6E724769B}" sibTransId="{6881D2B5-3B86-4B54-AFA0-5FF1A26B2360}"/>
    <dgm:cxn modelId="{7DD55488-C01A-4086-A6AB-A0F9C985BBB3}" srcId="{C8B9AC27-C381-4019-BE53-EF7723C2181D}" destId="{2B084B45-421C-426C-9D0E-F56BED355347}" srcOrd="0" destOrd="0" parTransId="{5CA657DC-EFCD-4F76-9CF5-54C0F55DDB63}" sibTransId="{C1D0903A-9391-49DD-A390-2A658601531C}"/>
    <dgm:cxn modelId="{04D48690-F344-4B6C-8E33-82509F821176}" type="presOf" srcId="{18F2DB87-35ED-47CB-8E89-91A42CB7297B}" destId="{DDDF28CA-32A2-477F-8824-497D4B4C6C54}" srcOrd="0" destOrd="0" presId="urn:microsoft.com/office/officeart/2005/8/layout/chevron1"/>
    <dgm:cxn modelId="{ABE70D95-B78B-4F9B-A033-C8422B6BE365}" srcId="{C8B9AC27-C381-4019-BE53-EF7723C2181D}" destId="{78B2191F-14D3-4F45-88F7-06E249112F0D}" srcOrd="3" destOrd="0" parTransId="{8AC21D9C-FA51-4E1E-9061-A85960B069A2}" sibTransId="{AFCE29A8-ADCB-4BAC-BEAA-9D97F2F5D2FA}"/>
    <dgm:cxn modelId="{C06450AB-1DBA-401A-888A-7A45C79A4CD8}" type="presOf" srcId="{1B530F38-8DC1-4154-8582-E5A59C998940}" destId="{EF3D7EB7-3122-415A-A717-695441851C51}" srcOrd="0" destOrd="0" presId="urn:microsoft.com/office/officeart/2005/8/layout/chevron1"/>
    <dgm:cxn modelId="{7A2DD3BE-1DB0-4A26-94E5-7B4335F90E77}" type="presOf" srcId="{2B084B45-421C-426C-9D0E-F56BED355347}" destId="{F0CB9A9D-96F3-4FCC-BB49-F8D054B0AD7C}" srcOrd="0" destOrd="0" presId="urn:microsoft.com/office/officeart/2005/8/layout/chevron1"/>
    <dgm:cxn modelId="{03B53ED8-A414-4DB3-BEB3-8992003D9E2B}" type="presOf" srcId="{78B2191F-14D3-4F45-88F7-06E249112F0D}" destId="{D96B05F1-000F-4CED-B03C-ED1E8C38BF42}" srcOrd="0" destOrd="0" presId="urn:microsoft.com/office/officeart/2005/8/layout/chevron1"/>
    <dgm:cxn modelId="{80C2D7DF-02B2-4CD8-8616-884B29A784D9}" type="presOf" srcId="{C0EE7733-FE39-49E1-BC2F-AD92E703E37A}" destId="{64A9F695-E057-4FA6-97E0-F643373E0561}" srcOrd="0" destOrd="0" presId="urn:microsoft.com/office/officeart/2005/8/layout/chevron1"/>
    <dgm:cxn modelId="{EFA285AB-745E-4234-A9C2-59C928180BBB}" type="presParOf" srcId="{F40DDC86-9559-4E08-A7C8-EBFF4451ABE3}" destId="{F0CB9A9D-96F3-4FCC-BB49-F8D054B0AD7C}" srcOrd="0" destOrd="0" presId="urn:microsoft.com/office/officeart/2005/8/layout/chevron1"/>
    <dgm:cxn modelId="{440385BE-ADB8-4A31-9366-98E8F018D49E}" type="presParOf" srcId="{F40DDC86-9559-4E08-A7C8-EBFF4451ABE3}" destId="{BB4B7F4A-E8DB-468A-8D6D-D703BB7DB7E2}" srcOrd="1" destOrd="0" presId="urn:microsoft.com/office/officeart/2005/8/layout/chevron1"/>
    <dgm:cxn modelId="{EC6F8ACA-2818-4AA4-834F-7920E5EFFE9C}" type="presParOf" srcId="{F40DDC86-9559-4E08-A7C8-EBFF4451ABE3}" destId="{EF3D7EB7-3122-415A-A717-695441851C51}" srcOrd="2" destOrd="0" presId="urn:microsoft.com/office/officeart/2005/8/layout/chevron1"/>
    <dgm:cxn modelId="{2305F974-4390-4099-9976-6713420BEA40}" type="presParOf" srcId="{F40DDC86-9559-4E08-A7C8-EBFF4451ABE3}" destId="{B6E5EC62-BE09-40A8-AB06-61810BB6802E}" srcOrd="3" destOrd="0" presId="urn:microsoft.com/office/officeart/2005/8/layout/chevron1"/>
    <dgm:cxn modelId="{8EF8AC7B-E84E-4D68-82D0-AA9EFC4E5506}" type="presParOf" srcId="{F40DDC86-9559-4E08-A7C8-EBFF4451ABE3}" destId="{64A9F695-E057-4FA6-97E0-F643373E0561}" srcOrd="4" destOrd="0" presId="urn:microsoft.com/office/officeart/2005/8/layout/chevron1"/>
    <dgm:cxn modelId="{CD392B96-7AE7-4C52-A9F8-FDB268F58F98}" type="presParOf" srcId="{F40DDC86-9559-4E08-A7C8-EBFF4451ABE3}" destId="{50D8A3DE-183A-487D-A990-C6B865FACCFC}" srcOrd="5" destOrd="0" presId="urn:microsoft.com/office/officeart/2005/8/layout/chevron1"/>
    <dgm:cxn modelId="{95DDA53A-1194-406A-B4D9-D4D31FBDEB78}" type="presParOf" srcId="{F40DDC86-9559-4E08-A7C8-EBFF4451ABE3}" destId="{D96B05F1-000F-4CED-B03C-ED1E8C38BF42}" srcOrd="6" destOrd="0" presId="urn:microsoft.com/office/officeart/2005/8/layout/chevron1"/>
    <dgm:cxn modelId="{573B6498-233A-4C11-8A95-C6E51E245648}" type="presParOf" srcId="{F40DDC86-9559-4E08-A7C8-EBFF4451ABE3}" destId="{CE016534-5A15-4C47-B4CB-DFECC2C89AA7}" srcOrd="7" destOrd="0" presId="urn:microsoft.com/office/officeart/2005/8/layout/chevron1"/>
    <dgm:cxn modelId="{9B709F88-8839-466F-A48B-C764C275A32E}" type="presParOf" srcId="{F40DDC86-9559-4E08-A7C8-EBFF4451ABE3}" destId="{DDDF28CA-32A2-477F-8824-497D4B4C6C5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64BD9-FEE6-47B3-AA6C-125D3C2E88A2}">
      <dsp:nvSpPr>
        <dsp:cNvPr id="0" name=""/>
        <dsp:cNvSpPr/>
      </dsp:nvSpPr>
      <dsp:spPr>
        <a:xfrm>
          <a:off x="2880449" y="313628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ATrzHaicmhRj15C3Vv6e6gLfLqhSD2PtTr</a:t>
          </a:r>
        </a:p>
      </dsp:txBody>
      <dsp:txXfrm>
        <a:off x="2880449" y="313628"/>
        <a:ext cx="1595006" cy="1595006"/>
      </dsp:txXfrm>
    </dsp:sp>
    <dsp:sp modelId="{27DE83EA-C799-4425-9565-FF4D8B435B11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2964608"/>
            <a:gd name="adj4" fmla="val 51218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CFE66-1146-44F5-9471-7C967F330C80}">
      <dsp:nvSpPr>
        <dsp:cNvPr id="0" name=""/>
        <dsp:cNvSpPr/>
      </dsp:nvSpPr>
      <dsp:spPr>
        <a:xfrm>
          <a:off x="1539101" y="2636912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AK2nJJpJr6o664CWJKi1QRXjqeic2zRp8y</a:t>
          </a:r>
        </a:p>
      </dsp:txBody>
      <dsp:txXfrm>
        <a:off x="1539101" y="2636912"/>
        <a:ext cx="1595006" cy="1595006"/>
      </dsp:txXfrm>
    </dsp:sp>
    <dsp:sp modelId="{4210453A-0FE8-4E95-A407-DCE368E53FCF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10172829"/>
            <a:gd name="adj4" fmla="val 7259439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17226-A71A-479E-8BC9-C7A892595A3C}">
      <dsp:nvSpPr>
        <dsp:cNvPr id="0" name=""/>
        <dsp:cNvSpPr/>
      </dsp:nvSpPr>
      <dsp:spPr>
        <a:xfrm>
          <a:off x="197752" y="313628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AZ9Bmz6qmboZ4ry1z8p2KF3ftyA2ckJAy</a:t>
          </a:r>
        </a:p>
      </dsp:txBody>
      <dsp:txXfrm>
        <a:off x="197752" y="313628"/>
        <a:ext cx="1595006" cy="1595006"/>
      </dsp:txXfrm>
    </dsp:sp>
    <dsp:sp modelId="{49577553-C83C-4296-9048-5346BC365FB3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16857424"/>
            <a:gd name="adj4" fmla="val 14966623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64BD9-FEE6-47B3-AA6C-125D3C2E88A2}">
      <dsp:nvSpPr>
        <dsp:cNvPr id="0" name=""/>
        <dsp:cNvSpPr/>
      </dsp:nvSpPr>
      <dsp:spPr>
        <a:xfrm>
          <a:off x="2880449" y="313628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ATrzHaicmhRj15C3Vv6e6gLfLqhSD2PtTr</a:t>
          </a:r>
        </a:p>
      </dsp:txBody>
      <dsp:txXfrm>
        <a:off x="2880449" y="313628"/>
        <a:ext cx="1595006" cy="1595006"/>
      </dsp:txXfrm>
    </dsp:sp>
    <dsp:sp modelId="{27DE83EA-C799-4425-9565-FF4D8B435B11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2964608"/>
            <a:gd name="adj4" fmla="val 51218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CFE66-1146-44F5-9471-7C967F330C80}">
      <dsp:nvSpPr>
        <dsp:cNvPr id="0" name=""/>
        <dsp:cNvSpPr/>
      </dsp:nvSpPr>
      <dsp:spPr>
        <a:xfrm>
          <a:off x="1539101" y="2636912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AK2nJJpJr6o664CWJKi1QRXjqeic2zRp8y</a:t>
          </a:r>
        </a:p>
      </dsp:txBody>
      <dsp:txXfrm>
        <a:off x="1539101" y="2636912"/>
        <a:ext cx="1595006" cy="1595006"/>
      </dsp:txXfrm>
    </dsp:sp>
    <dsp:sp modelId="{4210453A-0FE8-4E95-A407-DCE368E53FCF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10172829"/>
            <a:gd name="adj4" fmla="val 7259439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17226-A71A-479E-8BC9-C7A892595A3C}">
      <dsp:nvSpPr>
        <dsp:cNvPr id="0" name=""/>
        <dsp:cNvSpPr/>
      </dsp:nvSpPr>
      <dsp:spPr>
        <a:xfrm>
          <a:off x="197752" y="313628"/>
          <a:ext cx="1595006" cy="15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AZ9Bmz6qmboZ4ry1z8p2KF3ftyA2ckJAy</a:t>
          </a:r>
        </a:p>
      </dsp:txBody>
      <dsp:txXfrm>
        <a:off x="197752" y="313628"/>
        <a:ext cx="1595006" cy="1595006"/>
      </dsp:txXfrm>
    </dsp:sp>
    <dsp:sp modelId="{49577553-C83C-4296-9048-5346BC365FB3}">
      <dsp:nvSpPr>
        <dsp:cNvPr id="0" name=""/>
        <dsp:cNvSpPr/>
      </dsp:nvSpPr>
      <dsp:spPr>
        <a:xfrm>
          <a:off x="450803" y="-241"/>
          <a:ext cx="3771602" cy="3771602"/>
        </a:xfrm>
        <a:prstGeom prst="circularArrow">
          <a:avLst>
            <a:gd name="adj1" fmla="val 8247"/>
            <a:gd name="adj2" fmla="val 575952"/>
            <a:gd name="adj3" fmla="val 16857424"/>
            <a:gd name="adj4" fmla="val 14966623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B9A9D-96F3-4FCC-BB49-F8D054B0AD7C}">
      <dsp:nvSpPr>
        <dsp:cNvPr id="0" name=""/>
        <dsp:cNvSpPr/>
      </dsp:nvSpPr>
      <dsp:spPr>
        <a:xfrm>
          <a:off x="2815" y="2098829"/>
          <a:ext cx="2505529" cy="1002211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solidFill>
                <a:schemeClr val="bg1"/>
              </a:solidFill>
              <a:latin typeface="Koblenz Serial" panose="02000000000000000000" pitchFamily="50" charset="0"/>
            </a:rPr>
            <a:t>Original</a:t>
          </a:r>
          <a:r>
            <a:rPr lang="en-CA" sz="2400" b="0" i="0" kern="1200" dirty="0">
              <a:solidFill>
                <a:schemeClr val="bg1"/>
              </a:solidFill>
              <a:latin typeface="Consolas" panose="020B0609020204030204" pitchFamily="49" charset="0"/>
            </a:rPr>
            <a:t> getting_started.py</a:t>
          </a:r>
          <a:endParaRPr lang="en-CA" sz="2400" b="0" kern="1200" dirty="0">
            <a:solidFill>
              <a:schemeClr val="bg1"/>
            </a:solidFill>
            <a:latin typeface="Consolas" panose="020B0609020204030204" pitchFamily="49" charset="0"/>
          </a:endParaRPr>
        </a:p>
      </dsp:txBody>
      <dsp:txXfrm>
        <a:off x="503921" y="2098829"/>
        <a:ext cx="1503318" cy="1002211"/>
      </dsp:txXfrm>
    </dsp:sp>
    <dsp:sp modelId="{EF3D7EB7-3122-415A-A717-695441851C51}">
      <dsp:nvSpPr>
        <dsp:cNvPr id="0" name=""/>
        <dsp:cNvSpPr/>
      </dsp:nvSpPr>
      <dsp:spPr>
        <a:xfrm>
          <a:off x="2257791" y="2098829"/>
          <a:ext cx="2505529" cy="1002211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>
              <a:solidFill>
                <a:schemeClr val="bg1"/>
              </a:solidFill>
            </a:rPr>
            <a:t>getting_started-numbered.py Script</a:t>
          </a:r>
          <a:endParaRPr lang="en-CA" sz="2400" b="0" kern="1200" dirty="0">
            <a:solidFill>
              <a:schemeClr val="bg1"/>
            </a:solidFill>
          </a:endParaRPr>
        </a:p>
      </dsp:txBody>
      <dsp:txXfrm>
        <a:off x="2758897" y="2098829"/>
        <a:ext cx="1503318" cy="1002211"/>
      </dsp:txXfrm>
    </dsp:sp>
    <dsp:sp modelId="{64A9F695-E057-4FA6-97E0-F643373E0561}">
      <dsp:nvSpPr>
        <dsp:cNvPr id="0" name=""/>
        <dsp:cNvSpPr/>
      </dsp:nvSpPr>
      <dsp:spPr>
        <a:xfrm>
          <a:off x="4512767" y="2098829"/>
          <a:ext cx="2505529" cy="1002211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/>
            <a:t>Numbered Trace File</a:t>
          </a:r>
          <a:endParaRPr lang="en-CA" sz="2400" b="0" kern="1200" dirty="0">
            <a:solidFill>
              <a:schemeClr val="bg1"/>
            </a:solidFill>
          </a:endParaRPr>
        </a:p>
      </dsp:txBody>
      <dsp:txXfrm>
        <a:off x="5013873" y="2098829"/>
        <a:ext cx="1503318" cy="1002211"/>
      </dsp:txXfrm>
    </dsp:sp>
    <dsp:sp modelId="{D96B05F1-000F-4CED-B03C-ED1E8C38BF42}">
      <dsp:nvSpPr>
        <dsp:cNvPr id="0" name=""/>
        <dsp:cNvSpPr/>
      </dsp:nvSpPr>
      <dsp:spPr>
        <a:xfrm>
          <a:off x="6767744" y="2098829"/>
          <a:ext cx="2505529" cy="1002211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i="0" kern="1200" dirty="0" err="1"/>
            <a:t>Communic-ation</a:t>
          </a:r>
          <a:r>
            <a:rPr lang="en-CA" sz="2400" b="0" i="0" kern="1200" dirty="0"/>
            <a:t> Diagrams</a:t>
          </a:r>
          <a:endParaRPr lang="en-CA" sz="2400" b="0" kern="1200" dirty="0">
            <a:solidFill>
              <a:schemeClr val="bg1"/>
            </a:solidFill>
          </a:endParaRPr>
        </a:p>
      </dsp:txBody>
      <dsp:txXfrm>
        <a:off x="7268850" y="2098829"/>
        <a:ext cx="1503318" cy="1002211"/>
      </dsp:txXfrm>
    </dsp:sp>
    <dsp:sp modelId="{DDDF28CA-32A2-477F-8824-497D4B4C6C54}">
      <dsp:nvSpPr>
        <dsp:cNvPr id="0" name=""/>
        <dsp:cNvSpPr/>
      </dsp:nvSpPr>
      <dsp:spPr>
        <a:xfrm>
          <a:off x="9022720" y="2098829"/>
          <a:ext cx="2505529" cy="1002211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Getting Started Guide (INDY GSG-EA)</a:t>
          </a:r>
          <a:endParaRPr lang="en-CA" sz="2400" b="0" kern="1200" dirty="0">
            <a:solidFill>
              <a:schemeClr val="bg1"/>
            </a:solidFill>
          </a:endParaRPr>
        </a:p>
      </dsp:txBody>
      <dsp:txXfrm>
        <a:off x="9523826" y="2098829"/>
        <a:ext cx="1503318" cy="1002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E4F0BF-27C7-4A22-9920-C8AC49751B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E4D47-F38C-42CD-B5F1-8D61974E2A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C049C-AD74-4BD7-BD07-6672DC6C2EEA}" type="datetimeFigureOut">
              <a:rPr lang="en-CA" smtClean="0"/>
              <a:t>2019-09-26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2F5C0-EBA9-4FDD-9CC7-A8A0947F4F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49856-9B53-4ADF-A11C-FB522A1F4F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08689-0DBF-4932-B3C3-CCF7BD6956D5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0483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C96CAC6-5EE5-4DF8-BED8-337C55BC9982}" type="datetimeFigureOut">
              <a:rPr lang="en-CA" smtClean="0"/>
              <a:t>2019-09-26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93252E7-3980-480E-A649-7AA5BEB95C47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225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0E1F-0A15-4BB0-BD15-FD77A2412870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2794" y="6041362"/>
            <a:ext cx="4152151" cy="365125"/>
          </a:xfrm>
        </p:spPr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6284-5FCB-4426-8E30-8883325927D9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9ACF-6C43-4434-8CB5-D5B48F717286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39672-9E23-46FE-B292-02208E2F39C6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FFF-E08B-46FF-90AE-114528A4CA06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3E549-7A70-4DF0-8722-7B76AF18A454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4F73-4CFA-43AA-85C2-E13125E22CED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B8A5C-2BB7-48AC-A7D9-03376BA8563B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6F6F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66" b="0" i="0" u="none" strike="noStrike" cap="none">
                <a:solidFill>
                  <a:srgbClr val="1D326D"/>
                </a:solidFill>
                <a:latin typeface="Koblenz Serial" panose="02000000000000000000" pitchFamily="50" charset="0"/>
                <a:ea typeface="Koblenz Serial" panose="02000000000000000000" pitchFamily="50" charset="0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14862" y="1606550"/>
            <a:ext cx="11361600" cy="4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43403" marR="0" lvl="0" indent="-24340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2"/>
                </a:solidFill>
                <a:latin typeface="Koblenz Serial" panose="02000000000000000000" pitchFamily="50" charset="0"/>
                <a:ea typeface="Koblenz Serial" panose="02000000000000000000" pitchFamily="50" charset="0"/>
                <a:cs typeface="Arial"/>
                <a:sym typeface="Arial"/>
              </a:defRPr>
            </a:lvl1pPr>
            <a:lvl2pPr marL="717508" marR="0" lvl="1" indent="-24340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 panose="020B0604020202020204" pitchFamily="34" charset="0"/>
              <a:buChar char="•"/>
              <a:defRPr sz="1867" b="0" i="0" u="none" strike="noStrike" cap="none">
                <a:solidFill>
                  <a:schemeClr val="lt2"/>
                </a:solidFill>
                <a:latin typeface="Koblenz Serial" panose="02000000000000000000" pitchFamily="50" charset="0"/>
                <a:ea typeface="Koblenz Serial" panose="02000000000000000000" pitchFamily="50" charset="0"/>
                <a:cs typeface="Arial"/>
                <a:sym typeface="Arial"/>
              </a:defRPr>
            </a:lvl2pPr>
            <a:lvl3pPr marL="1828691" marR="0" lvl="2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55" marR="0" lvl="3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19" marR="0" lvl="4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382" marR="0" lvl="5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46" marR="0" lvl="6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09" marR="0" lvl="7" indent="-30478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073" marR="0" lvl="8" indent="-30478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A" dirty="0"/>
          </a:p>
          <a:p>
            <a:pPr lvl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73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2242-34B3-4B29-90D0-376331E7F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BE10-F8F5-4774-96BA-F9CF28723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9089-2ABE-410B-8CE2-7B103F86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DF388-32F5-4295-923B-B570900D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01FDE-62A6-4AA7-B8D8-363AF7FF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30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8EDE-0CD8-4F0A-AA6B-70CE7389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3047-76BC-4FC1-8238-72A48A616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47161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C6E69-B5C4-4CD9-950A-D8C021335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893EA-CBAE-4429-AC13-5135683C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7D9DB-FC15-433A-99A0-8795DBE7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5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04430" cy="10219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01907"/>
            <a:ext cx="10304431" cy="4239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C8F0-338D-4D8D-A227-FA2647F0F8AF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8256-D73E-4BDC-AA2E-E0A1910C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D8BE8-EB95-47F7-AEBD-6A2D6E69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54D7-418D-4EFA-A17B-4AA2BC1C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6D6C-B47F-43B0-81BC-9B057557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9241-1F2A-4A55-A2FD-D9E732B3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76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7398-B6DF-4D0F-928D-69B12FB2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08E4-C662-46E4-B19F-453EB41A0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9EDDA-7A39-4F9E-82CC-88C2AE190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2D244-4DD8-4AF0-8041-A1AF07591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A4227-A1C1-4D58-B3EB-254CC672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AB40D-5243-4FC6-A13B-35CC916B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13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BB02-15B0-4EE1-91B5-BEB62C18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8E9FF-C256-4033-AE78-05C9BC74E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B31C2-B17A-4E29-951C-649A0E1F7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941F1-72B8-4F42-A345-A721AF7B6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6DE6D-B89E-4B1D-821C-0335589C0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52FF3-AA3E-4B77-BA1F-74251824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A9EB49-7D22-465D-8849-23A70403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F8F4F-E672-4341-87A3-C2FA215A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26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3506-9DDA-47CD-8BEF-EA86D97E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DF932-06A7-40B8-9688-A1530FEA6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AF853-2F48-4BE8-90D1-71EAE949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3A2A-D8E4-4A32-BE1F-D5BFC355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40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DF57D6-A936-404F-AE09-013F9492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97D7D-4182-4D32-AC79-87B10283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D5EE2-D547-49F0-A138-BC5F5D07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35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C0A5-A5F5-4E5D-B5A4-09F0E71A2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A5AA-BD1E-4A43-8FDE-0E7CE15F4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0BBA8-0502-44AA-8882-3BB38A7BE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6B479-76C5-4CE5-B9CE-774F1C0E4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57CD1-1CC2-406B-A3D6-B75AE28F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7381A-E9ED-4E4E-B85C-B8F82A05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72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820A-50AD-448D-95F5-C7990DF2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557C9-3909-4683-A3DD-DC97F3D39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DCCD-5D77-4DD9-A565-6EB4959FA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62F7B-E2A5-45B7-8AE4-8E895F9D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9FE3A-24BA-4E5B-829E-3D87D61C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253E1-DB7F-40AF-B102-D5E15BDD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95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50F5-E836-445C-8816-39CEDD84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A0785-C75F-41AA-A49F-D3C6059C1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06A20-4CC4-47E6-8CAA-FE7459A6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9589E-8F2A-4A9F-98C3-46948E19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3EC19-751E-4504-BB54-15BA093E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36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16052-D66B-4FE8-932C-06E23C07E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0B4AD-EAC4-45B6-997B-E3C0CEA52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CC37-6CCE-458C-B442-5DFFE475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F28-CBA2-4175-B112-3BADD5D46604}" type="datetimeFigureOut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FDC0B-26CA-4B14-8CBE-CB81E790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D67C7-DE34-4259-9F6C-AB37729C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4A48-8012-4BBD-88F7-6FC74CC21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1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29757-E524-48DE-8431-5E28D336F244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CCD-415D-461F-A83B-FA79804F656D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FB48-D3D9-4779-B20A-1E904A125FD3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30DC-B16B-4253-B4A3-00AC9B41F11F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A207-09EF-4BD6-9E7F-700F61C7193C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5DF4-2191-4BA7-85B6-CEBB9D9AC675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DAEF6-B6ED-4991-B5F5-7CD018A33D8D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NEO C# NET Developers Center of Excellence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58490" cy="1021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1801907"/>
            <a:ext cx="10258491" cy="423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A180D-7C5B-4034-B781-A718AFADC04B}" type="datetime1">
              <a:rPr lang="en-US" smtClean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NEO C# NET Developers Center of Excellence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80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1CC8E-8D41-4686-9E31-6C97FF9E7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B4319-9654-4313-825A-0699C1C4E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12BC-2CF6-45B7-B9CA-756020F92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E5E2F28-CBA2-4175-B112-3BADD5D46604}" type="datetimeFigureOut">
              <a:rPr lang="en-US" smtClean="0"/>
              <a:pPr/>
              <a:t>9/26/2019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D11DD-6777-445B-8D6B-2D8C06BEE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061AB-1C0F-4DCB-AD37-DF02109CB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784A48-8012-4BBD-88F7-6FC74CC211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3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Koblenz Serial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Koblenz Serial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wherman2000/indy-gsg-ea/blob/master/python/doc/getting_started-enterpise.md" TargetMode="Externa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wherman2000/indy-gsg-ea/blob/master/python/doc/getting_started-enterpise.md" TargetMode="Externa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hyperlink" Target="https://www.pexels.com/photo/bitcoins-and-u-s-dollar-bills-730547/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A81F-F0F4-49EE-B994-1A97651C6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814017"/>
          </a:xfrm>
        </p:spPr>
        <p:txBody>
          <a:bodyPr>
            <a:noAutofit/>
          </a:bodyPr>
          <a:lstStyle/>
          <a:p>
            <a:r>
              <a:rPr lang="en-CA" sz="4000" dirty="0" err="1">
                <a:latin typeface="Koblenz Serial" panose="02000000000000000000" pitchFamily="50" charset="0"/>
              </a:rPr>
              <a:t>Kurumsal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Mimarlar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ve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Gelistiriciler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için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Dijital</a:t>
            </a:r>
            <a:br>
              <a:rPr lang="en-CA" sz="4000" dirty="0">
                <a:latin typeface="Koblenz Serial" panose="02000000000000000000" pitchFamily="50" charset="0"/>
              </a:rPr>
            </a:br>
            <a:r>
              <a:rPr lang="en-CA" sz="4000" dirty="0" err="1">
                <a:latin typeface="Koblenz Serial" panose="02000000000000000000" pitchFamily="50" charset="0"/>
              </a:rPr>
              <a:t>Tanımlayıcı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ve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Kimlik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Bilgilerinin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Kullanımı</a:t>
            </a:r>
            <a:br>
              <a:rPr lang="en-CA" sz="4000" dirty="0">
                <a:latin typeface="Koblenz Serial" panose="02000000000000000000" pitchFamily="50" charset="0"/>
              </a:rPr>
            </a:br>
            <a:r>
              <a:rPr lang="en-CA" sz="4000" dirty="0" err="1">
                <a:latin typeface="Koblenz Serial" panose="02000000000000000000" pitchFamily="50" charset="0"/>
              </a:rPr>
              <a:t>Baslangıç</a:t>
            </a:r>
            <a:r>
              <a:rPr lang="en-CA" sz="4000" dirty="0">
                <a:latin typeface="Koblenz Serial" panose="02000000000000000000" pitchFamily="50" charset="0"/>
              </a:rPr>
              <a:t> </a:t>
            </a:r>
            <a:r>
              <a:rPr lang="en-CA" sz="4000" dirty="0" err="1">
                <a:latin typeface="Koblenz Serial" panose="02000000000000000000" pitchFamily="50" charset="0"/>
              </a:rPr>
              <a:t>Egitimi</a:t>
            </a:r>
            <a:br>
              <a:rPr lang="en-CA" sz="4000" dirty="0">
                <a:latin typeface="Koblenz Serial" panose="02000000000000000000" pitchFamily="50" charset="0"/>
              </a:rPr>
            </a:br>
            <a:br>
              <a:rPr lang="en-CA" sz="4000" dirty="0">
                <a:latin typeface="Koblenz Serial" panose="02000000000000000000" pitchFamily="50" charset="0"/>
              </a:rPr>
            </a:br>
            <a:r>
              <a:rPr lang="en-US" sz="4000" i="1" dirty="0">
                <a:latin typeface="Koblenz Serial" panose="02000000000000000000" pitchFamily="50" charset="0"/>
              </a:rPr>
              <a:t>Getting Started with Digital Identifiers and</a:t>
            </a:r>
            <a:br>
              <a:rPr lang="en-US" sz="4000" i="1" dirty="0">
                <a:latin typeface="Koblenz Serial" panose="02000000000000000000" pitchFamily="50" charset="0"/>
              </a:rPr>
            </a:br>
            <a:r>
              <a:rPr lang="en-CA" sz="4000" i="1" dirty="0">
                <a:latin typeface="Koblenz Serial" panose="02000000000000000000" pitchFamily="50" charset="0"/>
              </a:rPr>
              <a:t>Credentials for Enterprise Architects &amp; Developers</a:t>
            </a:r>
            <a:endParaRPr lang="en-CA" sz="4000" dirty="0">
              <a:latin typeface="Koblenz Serial" panose="020000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B3431-1F3C-4741-B955-ACD9D10CF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8802"/>
            <a:ext cx="9144000" cy="2260282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CA" sz="4000" dirty="0">
                <a:latin typeface="Koblenz Serial" panose="02000000000000000000" pitchFamily="50" charset="0"/>
              </a:rPr>
              <a:t>Michael Herman</a:t>
            </a:r>
            <a:br>
              <a:rPr lang="en-CA" dirty="0"/>
            </a:br>
            <a:r>
              <a:rPr lang="en-CA" dirty="0"/>
              <a:t>Self-Sovereign Blockchain Futurist, Architect, and Developer</a:t>
            </a:r>
            <a:br>
              <a:rPr lang="en-CA" dirty="0"/>
            </a:br>
            <a:r>
              <a:rPr lang="en-CA" dirty="0"/>
              <a:t>Hyperonomy Digital Identity Lab</a:t>
            </a:r>
            <a:br>
              <a:rPr lang="en-CA" dirty="0"/>
            </a:br>
            <a:r>
              <a:rPr lang="en-CA" dirty="0"/>
              <a:t>Parallelspace Corporation</a:t>
            </a:r>
          </a:p>
          <a:p>
            <a:r>
              <a:rPr lang="en-CA" dirty="0"/>
              <a:t>ALBERTA, Canada</a:t>
            </a:r>
          </a:p>
          <a:p>
            <a:r>
              <a:rPr lang="en-CA" b="1" dirty="0">
                <a:latin typeface="Consolas" panose="020B0609020204030204" pitchFamily="49" charset="0"/>
              </a:rPr>
              <a:t>#</a:t>
            </a:r>
            <a:r>
              <a:rPr lang="en-CA" b="1" dirty="0" err="1">
                <a:latin typeface="Consolas" panose="020B0609020204030204" pitchFamily="49" charset="0"/>
              </a:rPr>
              <a:t>indygsgea</a:t>
            </a:r>
            <a:r>
              <a:rPr lang="en-CA" b="1" dirty="0">
                <a:latin typeface="Consolas" panose="020B0609020204030204" pitchFamily="49" charset="0"/>
              </a:rPr>
              <a:t>   UKTAS/uktas2019  belgem.io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14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2BF6-D722-4B40-ACD6-1200561F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B3BB0-11AC-4E98-AA2D-0C3263E1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032065"/>
          </a:xfrm>
        </p:spPr>
        <p:txBody>
          <a:bodyPr>
            <a:normAutofit/>
          </a:bodyPr>
          <a:lstStyle/>
          <a:p>
            <a:r>
              <a:rPr lang="en-CA" dirty="0"/>
              <a:t>Subjects</a:t>
            </a:r>
          </a:p>
          <a:p>
            <a:pPr lvl="1"/>
            <a:r>
              <a:rPr lang="en-CA" dirty="0"/>
              <a:t>Real (or Virtual) Subjects</a:t>
            </a:r>
          </a:p>
          <a:p>
            <a:pPr lvl="1"/>
            <a:r>
              <a:rPr lang="en-CA" dirty="0"/>
              <a:t>Personas</a:t>
            </a:r>
          </a:p>
          <a:p>
            <a:pPr lvl="1"/>
            <a:r>
              <a:rPr lang="en-CA" dirty="0"/>
              <a:t>Digital Subject</a:t>
            </a:r>
          </a:p>
          <a:p>
            <a:pPr lvl="1"/>
            <a:endParaRPr lang="en-CA" dirty="0"/>
          </a:p>
          <a:p>
            <a:r>
              <a:rPr lang="en-CA" dirty="0"/>
              <a:t>Digital Identities</a:t>
            </a:r>
          </a:p>
          <a:p>
            <a:pPr lvl="1"/>
            <a:r>
              <a:rPr lang="en-CA" dirty="0"/>
              <a:t>Digital Identifiers (DIDs)</a:t>
            </a:r>
          </a:p>
          <a:p>
            <a:pPr lvl="1"/>
            <a:r>
              <a:rPr lang="en-CA" dirty="0"/>
              <a:t>Digital Identities (Verifiable)</a:t>
            </a:r>
          </a:p>
          <a:p>
            <a:pPr lvl="1"/>
            <a:r>
              <a:rPr lang="en-CA" dirty="0"/>
              <a:t>Credentials (Verifiable)</a:t>
            </a:r>
          </a:p>
          <a:p>
            <a:pPr lvl="1"/>
            <a:r>
              <a:rPr lang="en-CA" dirty="0"/>
              <a:t>Claims</a:t>
            </a:r>
          </a:p>
          <a:p>
            <a:pPr lvl="1"/>
            <a:r>
              <a:rPr lang="en-CA" dirty="0"/>
              <a:t>Profiles</a:t>
            </a:r>
          </a:p>
          <a:p>
            <a:pPr lvl="1"/>
            <a:r>
              <a:rPr lang="en-CA" dirty="0"/>
              <a:t>Verifiable Subject</a:t>
            </a:r>
          </a:p>
        </p:txBody>
      </p:sp>
    </p:spTree>
    <p:extLst>
      <p:ext uri="{BB962C8B-B14F-4D97-AF65-F5344CB8AC3E}">
        <p14:creationId xmlns:p14="http://schemas.microsoft.com/office/powerpoint/2010/main" val="1537279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4DE0-0B11-426C-A04E-FEF4EF89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E1221-400C-4577-B7C9-CEA60250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Subject</a:t>
            </a:r>
          </a:p>
          <a:p>
            <a:pPr lvl="1"/>
            <a:r>
              <a:rPr lang="en-US" dirty="0"/>
              <a:t>A Unique Subject is any unique and specific non-fungible object in the Physical or Digital Universe</a:t>
            </a:r>
          </a:p>
          <a:p>
            <a:pPr lvl="2"/>
            <a:r>
              <a:rPr lang="en-US" dirty="0"/>
              <a:t>a person, a place, a thing, an organization, digital visual or audio composition, business document, photo of a piece of toast, etc.</a:t>
            </a:r>
          </a:p>
          <a:p>
            <a:pPr lvl="1"/>
            <a:endParaRPr lang="en-US" dirty="0"/>
          </a:p>
          <a:p>
            <a:r>
              <a:rPr lang="en-US" dirty="0"/>
              <a:t>Digital Subject (Subject)</a:t>
            </a:r>
          </a:p>
          <a:p>
            <a:pPr lvl="1"/>
            <a:r>
              <a:rPr lang="en-US" dirty="0"/>
              <a:t>A Digital Subject (aka Subject) is a unique digital representation of a Unique Subject</a:t>
            </a:r>
          </a:p>
          <a:p>
            <a:pPr lvl="1"/>
            <a:r>
              <a:rPr lang="en-US" dirty="0"/>
              <a:t>More specifically, a particular Persona of a Unique Subject.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8659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A6BA-FB71-4E5C-8801-1258D43C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B0252B-7AFC-489B-A54C-FCF30B183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349" y="452672"/>
            <a:ext cx="5508702" cy="6204290"/>
          </a:xfrm>
        </p:spPr>
        <p:txBody>
          <a:bodyPr/>
          <a:lstStyle/>
          <a:p>
            <a:r>
              <a:rPr lang="en-CA" dirty="0"/>
              <a:t>Michael Herman</a:t>
            </a:r>
          </a:p>
          <a:p>
            <a:pPr lvl="1"/>
            <a:r>
              <a:rPr lang="en-CA" dirty="0"/>
              <a:t>The Person</a:t>
            </a:r>
          </a:p>
          <a:p>
            <a:pPr lvl="1"/>
            <a:endParaRPr lang="en-CA" dirty="0"/>
          </a:p>
          <a:p>
            <a:r>
              <a:rPr lang="en-CA" sz="2400" dirty="0"/>
              <a:t>Self-Sovereign Blockchain Architect</a:t>
            </a:r>
          </a:p>
          <a:p>
            <a:r>
              <a:rPr lang="en-CA" sz="2400" dirty="0"/>
              <a:t>Self-Sovereign Blockchain Developer</a:t>
            </a:r>
          </a:p>
          <a:p>
            <a:r>
              <a:rPr lang="en-CA" sz="2400" dirty="0"/>
              <a:t>Alberta Canada Cattle Rancher</a:t>
            </a:r>
          </a:p>
          <a:p>
            <a:r>
              <a:rPr lang="en-CA" sz="2400" dirty="0"/>
              <a:t>Father</a:t>
            </a:r>
            <a:br>
              <a:rPr lang="en-CA" sz="2400" dirty="0"/>
            </a:b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Farm Producer (Rancher) in Alberta, Canada</a:t>
            </a:r>
          </a:p>
          <a:p>
            <a:r>
              <a:rPr lang="en-CA" sz="2400" dirty="0"/>
              <a:t>Issued a Alberta Farm Fuel Tax Exemption Certificate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7DE38-4486-45FB-8EA4-3B17DEEB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258" y="365125"/>
            <a:ext cx="2942527" cy="6204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9A710-57DA-4B49-AC81-6BF20CE81E39}"/>
              </a:ext>
            </a:extLst>
          </p:cNvPr>
          <p:cNvSpPr/>
          <p:nvPr/>
        </p:nvSpPr>
        <p:spPr>
          <a:xfrm>
            <a:off x="3311912" y="4580286"/>
            <a:ext cx="2784087" cy="191258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43507-A7CA-4C28-98E4-C3B6BCE787D3}"/>
              </a:ext>
            </a:extLst>
          </p:cNvPr>
          <p:cNvSpPr/>
          <p:nvPr/>
        </p:nvSpPr>
        <p:spPr>
          <a:xfrm>
            <a:off x="4315522" y="423789"/>
            <a:ext cx="1796042" cy="99241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1B5B15-AB8B-43B0-9A43-9FEE810AD70C}"/>
              </a:ext>
            </a:extLst>
          </p:cNvPr>
          <p:cNvSpPr/>
          <p:nvPr/>
        </p:nvSpPr>
        <p:spPr>
          <a:xfrm>
            <a:off x="4299957" y="1914336"/>
            <a:ext cx="1796042" cy="99241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30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166DE2-E36E-41C3-971B-53ACF91D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28" y="300662"/>
            <a:ext cx="8522689" cy="460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D798C-06AC-4A31-AC68-719A7F52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6437"/>
          </a:xfrm>
        </p:spPr>
        <p:txBody>
          <a:bodyPr>
            <a:normAutofit/>
          </a:bodyPr>
          <a:lstStyle/>
          <a:p>
            <a:r>
              <a:rPr lang="en-CA" dirty="0"/>
              <a:t>Digital</a:t>
            </a:r>
            <a:br>
              <a:rPr lang="en-CA" dirty="0"/>
            </a:br>
            <a:r>
              <a:rPr lang="en-CA" dirty="0"/>
              <a:t>Identifiers</a:t>
            </a:r>
            <a:br>
              <a:rPr lang="en-CA" dirty="0"/>
            </a:br>
            <a:r>
              <a:rPr lang="en-CA" dirty="0"/>
              <a:t>(DIDs)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CB732-645B-427A-94D4-CF36F0A4C781}"/>
              </a:ext>
            </a:extLst>
          </p:cNvPr>
          <p:cNvSpPr/>
          <p:nvPr/>
        </p:nvSpPr>
        <p:spPr>
          <a:xfrm>
            <a:off x="3489015" y="3132060"/>
            <a:ext cx="8000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latin typeface="Consolas" panose="020B0609020204030204" pitchFamily="49" charset="0"/>
              </a:rPr>
              <a:t>Example: did:</a:t>
            </a:r>
            <a:r>
              <a:rPr lang="en-CA" sz="2400" dirty="0">
                <a:solidFill>
                  <a:srgbClr val="7030A0"/>
                </a:solidFill>
                <a:latin typeface="Consolas" panose="020B0609020204030204" pitchFamily="49" charset="0"/>
              </a:rPr>
              <a:t>neonation:</a:t>
            </a:r>
            <a:r>
              <a:rPr lang="en-CA" sz="2400" dirty="0">
                <a:solidFill>
                  <a:srgbClr val="00B050"/>
                </a:solidFill>
                <a:latin typeface="Consolas" panose="020B0609020204030204" pitchFamily="49" charset="0"/>
              </a:rPr>
              <a:t>123-456-789</a:t>
            </a:r>
          </a:p>
          <a:p>
            <a:r>
              <a:rPr lang="en-CA" sz="2400" dirty="0">
                <a:latin typeface="Consolas" panose="020B0609020204030204" pitchFamily="49" charset="0"/>
              </a:rPr>
              <a:t>Example: did:</a:t>
            </a:r>
            <a:r>
              <a:rPr lang="en-CA" sz="2400" dirty="0">
                <a:solidFill>
                  <a:srgbClr val="7030A0"/>
                </a:solidFill>
                <a:latin typeface="Consolas" panose="020B0609020204030204" pitchFamily="49" charset="0"/>
              </a:rPr>
              <a:t>usergroups:developers:</a:t>
            </a:r>
            <a:r>
              <a:rPr lang="en-CA" sz="2400" dirty="0">
                <a:solidFill>
                  <a:srgbClr val="00B050"/>
                </a:solidFill>
                <a:latin typeface="Consolas" panose="020B0609020204030204" pitchFamily="49" charset="0"/>
              </a:rPr>
              <a:t>abc12345678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8E447-1106-4696-8AC6-BEAE5B12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29" y="365126"/>
            <a:ext cx="6654878" cy="23334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0070C0"/>
                </a:solidFill>
              </a:rPr>
              <a:t>Start with </a:t>
            </a: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did: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7030A0"/>
                </a:solidFill>
              </a:rPr>
              <a:t>Followed by 1 or more DID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00B050"/>
                </a:solidFill>
              </a:rPr>
              <a:t>Followed by a Method-defined unique identifier string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318B5A-2660-448D-A7F7-48ED811D3A7B}"/>
              </a:ext>
            </a:extLst>
          </p:cNvPr>
          <p:cNvSpPr/>
          <p:nvPr/>
        </p:nvSpPr>
        <p:spPr>
          <a:xfrm>
            <a:off x="3489014" y="4055369"/>
            <a:ext cx="1495581" cy="830997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18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2C5C-A303-436E-9CF9-BCBB5816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Digital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48990-3FED-4166-AEEA-57CC5454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7"/>
            <a:ext cx="11015546" cy="5736539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u="sng" dirty="0"/>
              <a:t>Digital Identity </a:t>
            </a:r>
            <a:r>
              <a:rPr lang="en-US" dirty="0"/>
              <a:t>is a set of Claims made by one Digital Subject about itself or another Digital Subject [The Laws Of Identity]</a:t>
            </a:r>
          </a:p>
          <a:p>
            <a:pPr lvl="1"/>
            <a:r>
              <a:rPr lang="en-US" dirty="0"/>
              <a:t>A Digital Identity is associated with one or more </a:t>
            </a:r>
            <a:r>
              <a:rPr lang="en-US" u="sng" dirty="0"/>
              <a:t>Digital Identifiers </a:t>
            </a:r>
            <a:r>
              <a:rPr lang="en-US" dirty="0"/>
              <a:t>(DIDs).</a:t>
            </a:r>
          </a:p>
          <a:p>
            <a:endParaRPr lang="en-US" dirty="0"/>
          </a:p>
          <a:p>
            <a:r>
              <a:rPr lang="en-US" u="sng" dirty="0"/>
              <a:t>A Claim</a:t>
            </a:r>
            <a:r>
              <a:rPr lang="en-US" dirty="0"/>
              <a:t> is any data associated with a Digital Identity by way of a DID</a:t>
            </a:r>
          </a:p>
          <a:p>
            <a:pPr lvl="1"/>
            <a:r>
              <a:rPr lang="en-US" dirty="0"/>
              <a:t>A Claim is a </a:t>
            </a:r>
            <a:r>
              <a:rPr lang="en-US" u="sng" dirty="0"/>
              <a:t>name-value pair </a:t>
            </a:r>
            <a:r>
              <a:rPr lang="en-US" dirty="0"/>
              <a:t>representing a datum associated with a DID</a:t>
            </a:r>
          </a:p>
          <a:p>
            <a:pPr lvl="1"/>
            <a:r>
              <a:rPr lang="en-US" dirty="0"/>
              <a:t>Preferably, Claim data and the Claims' relationships to a Digital Identity are represented (persisted) in a manner that is:</a:t>
            </a:r>
          </a:p>
          <a:p>
            <a:pPr lvl="2"/>
            <a:r>
              <a:rPr lang="en-US" dirty="0"/>
              <a:t>immutable, auditable, verifiable, historized, and permanent</a:t>
            </a:r>
          </a:p>
          <a:p>
            <a:r>
              <a:rPr lang="en-US" dirty="0"/>
              <a:t>A set of Claims is called a </a:t>
            </a:r>
            <a:r>
              <a:rPr lang="en-US" u="sng" dirty="0"/>
              <a:t>Credential</a:t>
            </a:r>
            <a:endParaRPr lang="en-US" dirty="0"/>
          </a:p>
          <a:p>
            <a:r>
              <a:rPr lang="en-US" dirty="0"/>
              <a:t>A collection of Credentials is called a </a:t>
            </a:r>
            <a:r>
              <a:rPr lang="en-US" u="sng" dirty="0"/>
              <a:t>Profile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321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A197EB-ADBE-436F-9EDF-5B7DB1F1B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024" y="365125"/>
            <a:ext cx="4794597" cy="620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C40965-DEB2-467D-9156-E99A2DFB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Digital Identities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04395-7DF0-43C8-B609-816DA792E22E}"/>
              </a:ext>
            </a:extLst>
          </p:cNvPr>
          <p:cNvSpPr/>
          <p:nvPr/>
        </p:nvSpPr>
        <p:spPr>
          <a:xfrm>
            <a:off x="5413326" y="1353866"/>
            <a:ext cx="4749993" cy="431095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744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DA4435-9827-4A98-958B-D0198B6C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416" y="290075"/>
            <a:ext cx="6538086" cy="620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F2C5C-A303-436E-9CF9-BCBB5816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71737" cy="1998934"/>
          </a:xfrm>
        </p:spPr>
        <p:txBody>
          <a:bodyPr/>
          <a:lstStyle/>
          <a:p>
            <a:r>
              <a:rPr lang="en-CA" dirty="0"/>
              <a:t>Verifiable Digital Identities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C9CF9-F453-4962-90BE-47177DC700B3}"/>
              </a:ext>
            </a:extLst>
          </p:cNvPr>
          <p:cNvSpPr/>
          <p:nvPr/>
        </p:nvSpPr>
        <p:spPr>
          <a:xfrm>
            <a:off x="8474927" y="320521"/>
            <a:ext cx="3401122" cy="82805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45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69B4-F6E9-4147-8BE8-ADC2263F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Verifiable</a:t>
            </a:r>
            <a:br>
              <a:rPr lang="en-CA" dirty="0"/>
            </a:br>
            <a:r>
              <a:rPr lang="en-CA" dirty="0"/>
              <a:t>Subject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DC62E-CFBC-4D9E-A573-62D37331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529" y="365125"/>
            <a:ext cx="8640000" cy="6077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B867A5-65D4-4F86-880E-00E9A1174A00}"/>
              </a:ext>
            </a:extLst>
          </p:cNvPr>
          <p:cNvSpPr/>
          <p:nvPr/>
        </p:nvSpPr>
        <p:spPr>
          <a:xfrm>
            <a:off x="5051503" y="4627757"/>
            <a:ext cx="6110868" cy="72482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3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CA88-8FF9-4683-8C03-DEF4CF45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Credit: Lunch with Marc Aniballi / Toronto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61CB0-5EEC-40D1-8B4A-3447051B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27" y="1356060"/>
            <a:ext cx="9427745" cy="5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9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9EDDB-F8C7-4AF0-95B6-9C6D903E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35260"/>
            <a:ext cx="10515600" cy="4027216"/>
          </a:xfrm>
        </p:spPr>
        <p:txBody>
          <a:bodyPr>
            <a:normAutofit/>
          </a:bodyPr>
          <a:lstStyle/>
          <a:p>
            <a:r>
              <a:rPr lang="en-CA" dirty="0"/>
              <a:t>Hyperledger Indy</a:t>
            </a:r>
            <a:br>
              <a:rPr lang="en-CA" dirty="0"/>
            </a:br>
            <a:r>
              <a:rPr lang="en-CA" dirty="0"/>
              <a:t>Getting Started Guide</a:t>
            </a:r>
            <a:br>
              <a:rPr lang="en-CA" dirty="0"/>
            </a:br>
            <a:r>
              <a:rPr lang="en-CA" dirty="0"/>
              <a:t>for Enterprise Architects and Developers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42B1-AEDF-42D3-B81F-68D765765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127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999879-FB64-4F7E-A11E-153DDE8A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84" y="416741"/>
            <a:ext cx="11197032" cy="1305634"/>
          </a:xfrm>
        </p:spPr>
        <p:txBody>
          <a:bodyPr>
            <a:normAutofit fontScale="90000"/>
          </a:bodyPr>
          <a:lstStyle/>
          <a:p>
            <a:r>
              <a:rPr lang="en-CA" sz="381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  <a:t>Self-Sovereign Blockchain Futurist, Architect, and Developer</a:t>
            </a:r>
            <a:b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  <a:t>Hyperonomy Digital Identity Lab</a:t>
            </a:r>
            <a:b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  <a:t>Parallelspace Corporation</a:t>
            </a:r>
            <a:b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2258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2258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B3112-6B28-445A-9950-541B092C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9342-8D2C-4F03-BE33-2A71AE2A9EC4}" type="datetime1">
              <a:rPr lang="en-CA" smtClean="0"/>
              <a:t>2019-09-26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ADC39-CE8A-40E2-8265-A3CB8339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Trusted Digital Web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EDA7F0-466A-4E29-B5B2-731780BB38BA}"/>
              </a:ext>
            </a:extLst>
          </p:cNvPr>
          <p:cNvGrpSpPr/>
          <p:nvPr/>
        </p:nvGrpSpPr>
        <p:grpSpPr>
          <a:xfrm>
            <a:off x="8987279" y="249261"/>
            <a:ext cx="2889709" cy="1477328"/>
            <a:chOff x="7566261" y="539191"/>
            <a:chExt cx="2889709" cy="14773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49DFA7-BAF0-4354-8C6A-4E5FBC0C9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6261" y="558441"/>
              <a:ext cx="1433988" cy="14339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F2364B-9BA4-4D80-9025-A0BF4363ED8D}"/>
                </a:ext>
              </a:extLst>
            </p:cNvPr>
            <p:cNvSpPr txBox="1"/>
            <p:nvPr/>
          </p:nvSpPr>
          <p:spPr>
            <a:xfrm>
              <a:off x="9067000" y="539191"/>
              <a:ext cx="138897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000" dirty="0">
                  <a:latin typeface="Koblenz Serial" panose="02000000000000000000" pitchFamily="50" charset="0"/>
                </a:rPr>
                <a:t>Trusted</a:t>
              </a:r>
            </a:p>
            <a:p>
              <a:r>
                <a:rPr lang="en-CA" sz="3000" dirty="0">
                  <a:latin typeface="Koblenz Serial" panose="02000000000000000000" pitchFamily="50" charset="0"/>
                </a:rPr>
                <a:t>Digital</a:t>
              </a:r>
            </a:p>
            <a:p>
              <a:r>
                <a:rPr lang="en-CA" sz="3000" dirty="0">
                  <a:latin typeface="Koblenz Serial" panose="02000000000000000000" pitchFamily="50" charset="0"/>
                </a:rPr>
                <a:t>Web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14E708-C479-495C-A8F9-713481E06A92}"/>
              </a:ext>
            </a:extLst>
          </p:cNvPr>
          <p:cNvGrpSpPr/>
          <p:nvPr/>
        </p:nvGrpSpPr>
        <p:grpSpPr>
          <a:xfrm>
            <a:off x="5977288" y="1909105"/>
            <a:ext cx="1604609" cy="1415772"/>
            <a:chOff x="5977288" y="1909105"/>
            <a:chExt cx="1604609" cy="14157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41D929-2B07-4949-8E2E-436E9E72911D}"/>
                </a:ext>
              </a:extLst>
            </p:cNvPr>
            <p:cNvSpPr/>
            <p:nvPr/>
          </p:nvSpPr>
          <p:spPr>
            <a:xfrm>
              <a:off x="6792065" y="1909105"/>
              <a:ext cx="789832" cy="14157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latin typeface="Koblenz Serial" panose="02000000000000000000" pitchFamily="50" charset="0"/>
                </a:rPr>
                <a:t>R</a:t>
              </a:r>
            </a:p>
            <a:p>
              <a:pPr algn="ctr"/>
              <a:r>
                <a:rPr lang="en-CA" sz="3600" b="1" dirty="0">
                  <a:solidFill>
                    <a:srgbClr val="1D326D"/>
                  </a:solidFill>
                  <a:latin typeface="Koblenz Serial" panose="02000000000000000000" pitchFamily="50" charset="0"/>
                </a:rPr>
                <a:t>C</a:t>
              </a:r>
            </a:p>
            <a:p>
              <a:pPr algn="ctr"/>
              <a:r>
                <a:rPr lang="en-CA" sz="1400" b="1" dirty="0">
                  <a:solidFill>
                    <a:srgbClr val="1D326D"/>
                  </a:solidFill>
                  <a:latin typeface="Koblenz Serial" panose="02000000000000000000" pitchFamily="50" charset="0"/>
                </a:rPr>
                <a:t>Left Rib</a:t>
              </a:r>
              <a:endParaRPr lang="en-CA" sz="1400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81FAD6C-7CA2-46E7-A54D-68D7138BAE2F}"/>
                </a:ext>
              </a:extLst>
            </p:cNvPr>
            <p:cNvCxnSpPr/>
            <p:nvPr/>
          </p:nvCxnSpPr>
          <p:spPr>
            <a:xfrm flipH="1">
              <a:off x="5977288" y="2569945"/>
              <a:ext cx="997658" cy="75077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5B4-0B7F-4693-AB2C-249DF2DD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0941" cy="1325563"/>
          </a:xfrm>
        </p:spPr>
        <p:txBody>
          <a:bodyPr/>
          <a:lstStyle/>
          <a:p>
            <a:r>
              <a:rPr lang="en-CA" dirty="0"/>
              <a:t>Normal Indy-Aries Demo/Training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9075C-4737-4F4B-8EB2-DD13DC4B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1346550"/>
            <a:ext cx="8000551" cy="53696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77F69-095D-42B0-98E0-71CF37FD81FA}"/>
              </a:ext>
            </a:extLst>
          </p:cNvPr>
          <p:cNvSpPr/>
          <p:nvPr/>
        </p:nvSpPr>
        <p:spPr>
          <a:xfrm>
            <a:off x="3552706" y="4911285"/>
            <a:ext cx="50865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3600" dirty="0">
                <a:solidFill>
                  <a:srgbClr val="00B050"/>
                </a:solidFill>
              </a:rPr>
              <a:t>See Mike </a:t>
            </a:r>
            <a:r>
              <a:rPr lang="en-CA" sz="3600" dirty="0" err="1">
                <a:solidFill>
                  <a:srgbClr val="00B050"/>
                </a:solidFill>
              </a:rPr>
              <a:t>Lodder’s</a:t>
            </a:r>
            <a:r>
              <a:rPr lang="en-CA" sz="3600" dirty="0">
                <a:solidFill>
                  <a:srgbClr val="00B050"/>
                </a:solidFill>
              </a:rPr>
              <a:t> Session</a:t>
            </a:r>
          </a:p>
          <a:p>
            <a:pPr algn="ctr"/>
            <a:r>
              <a:rPr lang="en-CA" sz="3600" dirty="0">
                <a:solidFill>
                  <a:srgbClr val="00B050"/>
                </a:solidFill>
              </a:rPr>
              <a:t>which follows after mine</a:t>
            </a:r>
          </a:p>
        </p:txBody>
      </p:sp>
    </p:spTree>
    <p:extLst>
      <p:ext uri="{BB962C8B-B14F-4D97-AF65-F5344CB8AC3E}">
        <p14:creationId xmlns:p14="http://schemas.microsoft.com/office/powerpoint/2010/main" val="217981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20F86-33FB-4BE6-A11D-6D904EB3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76DD5-ED26-4C7D-8F0E-E87A6C86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21" y="189000"/>
            <a:ext cx="10499679" cy="64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105A72-5C99-4DAC-8B83-6DE70C670E7F}"/>
              </a:ext>
            </a:extLst>
          </p:cNvPr>
          <p:cNvSpPr/>
          <p:nvPr/>
        </p:nvSpPr>
        <p:spPr>
          <a:xfrm>
            <a:off x="887574" y="4223448"/>
            <a:ext cx="10428002" cy="241209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6B004-2031-4F43-AA62-DC5CFAF4867B}"/>
              </a:ext>
            </a:extLst>
          </p:cNvPr>
          <p:cNvSpPr/>
          <p:nvPr/>
        </p:nvSpPr>
        <p:spPr>
          <a:xfrm>
            <a:off x="887573" y="2713519"/>
            <a:ext cx="10428003" cy="141243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DF1F4-55E4-4ABD-8031-4FF06AB69D8D}"/>
              </a:ext>
            </a:extLst>
          </p:cNvPr>
          <p:cNvSpPr/>
          <p:nvPr/>
        </p:nvSpPr>
        <p:spPr>
          <a:xfrm>
            <a:off x="887574" y="222508"/>
            <a:ext cx="10428003" cy="239351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213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EC1D65-77C7-4C84-9594-68832A5F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1B8787-78C1-40DA-A7A0-6268090789DD}"/>
              </a:ext>
            </a:extLst>
          </p:cNvPr>
          <p:cNvSpPr/>
          <p:nvPr/>
        </p:nvSpPr>
        <p:spPr>
          <a:xfrm>
            <a:off x="0" y="1114451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CA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indy</a:t>
            </a:r>
            <a:r>
              <a:rPr lang="en-CA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gsg</a:t>
            </a:r>
            <a:r>
              <a:rPr lang="en-CA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ea</a:t>
            </a:r>
            <a:endParaRPr lang="en-CA" sz="24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58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8A7C7-3414-4F40-9E70-81DC4ECC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1B8787-78C1-40DA-A7A0-6268090789DD}"/>
              </a:ext>
            </a:extLst>
          </p:cNvPr>
          <p:cNvSpPr/>
          <p:nvPr/>
        </p:nvSpPr>
        <p:spPr>
          <a:xfrm>
            <a:off x="0" y="1114451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CA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indy</a:t>
            </a:r>
            <a:r>
              <a:rPr lang="en-CA" sz="2400" dirty="0" err="1">
                <a:solidFill>
                  <a:srgbClr val="00B0F0"/>
                </a:solidFill>
                <a:latin typeface="Consolas" panose="020B0609020204030204" pitchFamily="49" charset="0"/>
              </a:rPr>
              <a:t>gsg</a:t>
            </a:r>
            <a:r>
              <a:rPr lang="en-CA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ea</a:t>
            </a:r>
            <a:endParaRPr lang="en-CA" sz="24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74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1355-D8F4-49AC-87B4-70397B6A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INDY-</a:t>
            </a:r>
            <a:r>
              <a:rPr lang="en-CA" dirty="0">
                <a:solidFill>
                  <a:srgbClr val="00B0F0"/>
                </a:solidFill>
              </a:rPr>
              <a:t>GSG</a:t>
            </a:r>
            <a:r>
              <a:rPr lang="en-CA" dirty="0"/>
              <a:t>-EA User Story: Four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B073-8408-430F-8000-A1B0D286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539719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Alice</a:t>
            </a:r>
            <a:r>
              <a:rPr lang="en-US" dirty="0"/>
              <a:t> wants to buy a car - a </a:t>
            </a:r>
            <a:r>
              <a:rPr lang="en-US" b="1" dirty="0"/>
              <a:t>bright red Lamborghini</a:t>
            </a:r>
            <a:r>
              <a:rPr lang="en-US" dirty="0"/>
              <a:t>® - from </a:t>
            </a:r>
            <a:r>
              <a:rPr lang="en-US" b="1" dirty="0"/>
              <a:t>Carter's Cars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purchase the car from Carter's Cars, Alice needs to take out a </a:t>
            </a:r>
            <a:r>
              <a:rPr lang="en-US" b="1" dirty="0"/>
              <a:t>loan</a:t>
            </a:r>
            <a:r>
              <a:rPr lang="en-US" dirty="0"/>
              <a:t> from </a:t>
            </a:r>
            <a:r>
              <a:rPr lang="en-US" b="1" dirty="0"/>
              <a:t>Thrift Bank </a:t>
            </a:r>
            <a:r>
              <a:rPr lang="en-US" dirty="0"/>
              <a:t>for the entire purchase price.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the loan from Thrift Bank, Alice needs to </a:t>
            </a:r>
            <a:r>
              <a:rPr lang="en-US" b="1" dirty="0"/>
              <a:t>find a job </a:t>
            </a:r>
            <a:r>
              <a:rPr lang="en-US" dirty="0"/>
              <a:t>(Alice is currently unemployed) and </a:t>
            </a:r>
            <a:r>
              <a:rPr lang="en-US" b="1" dirty="0"/>
              <a:t>present a job certificate </a:t>
            </a:r>
            <a:r>
              <a:rPr lang="en-US" dirty="0"/>
              <a:t>from her employer to </a:t>
            </a:r>
            <a:r>
              <a:rPr lang="en-US" dirty="0" err="1"/>
              <a:t>Thrify</a:t>
            </a:r>
            <a:r>
              <a:rPr lang="en-US" dirty="0"/>
              <a:t> Bank </a:t>
            </a:r>
            <a:r>
              <a:rPr lang="en-US" b="1" dirty="0"/>
              <a:t>verifying her employment, salary level, length of service, etc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find a job, Alice </a:t>
            </a:r>
            <a:r>
              <a:rPr lang="en-US" b="1" dirty="0"/>
              <a:t>applies as a candidate for a position </a:t>
            </a:r>
            <a:r>
              <a:rPr lang="en-US" dirty="0"/>
              <a:t>at </a:t>
            </a:r>
            <a:r>
              <a:rPr lang="en-US" b="1" dirty="0"/>
              <a:t>Acme Corp</a:t>
            </a:r>
            <a:r>
              <a:rPr lang="en-US" dirty="0"/>
              <a:t>. To apply for a job at Acme Corp, Alice needs to include a </a:t>
            </a:r>
            <a:r>
              <a:rPr lang="en-US" b="1" dirty="0"/>
              <a:t>verifiable copy of her transcript </a:t>
            </a:r>
            <a:r>
              <a:rPr lang="en-US" dirty="0"/>
              <a:t>from </a:t>
            </a:r>
            <a:r>
              <a:rPr lang="en-US" b="1" dirty="0"/>
              <a:t>Faber College </a:t>
            </a:r>
            <a:r>
              <a:rPr lang="en-US" dirty="0"/>
              <a:t>(from where she graduated with her Bachelor's degree).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021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34537B-C6F8-400A-BBF4-62827075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98" y="0"/>
            <a:ext cx="6960742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717757-D014-4D16-B41F-F9B91F1F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DD0AA-37FF-4C38-BA16-40ABB4BDC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3890211" cy="471615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Actors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Business Roles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Processes and Subprocesses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State (Artifacts)</a:t>
            </a:r>
          </a:p>
          <a:p>
            <a:pPr lvl="1"/>
            <a:r>
              <a:rPr lang="en-CA" dirty="0"/>
              <a:t>Business documents represents a “credentials”</a:t>
            </a:r>
          </a:p>
        </p:txBody>
      </p:sp>
    </p:spTree>
    <p:extLst>
      <p:ext uri="{BB962C8B-B14F-4D97-AF65-F5344CB8AC3E}">
        <p14:creationId xmlns:p14="http://schemas.microsoft.com/office/powerpoint/2010/main" val="2446145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4058-954A-4632-A3DE-1ED3E956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Actors</a:t>
            </a:r>
          </a:p>
        </p:txBody>
      </p:sp>
      <p:pic>
        <p:nvPicPr>
          <p:cNvPr id="3074" name="Picture 2" descr="Trust Anchors 1">
            <a:extLst>
              <a:ext uri="{FF2B5EF4-FFF2-40B4-BE49-F238E27FC236}">
                <a16:creationId xmlns:a16="http://schemas.microsoft.com/office/drawing/2014/main" id="{0B09210A-B264-44F4-88C4-2E1DBCF85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81" y="0"/>
            <a:ext cx="4364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3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E427-AD6D-4D09-A2EE-6546723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Process Analysis</a:t>
            </a:r>
          </a:p>
        </p:txBody>
      </p:sp>
      <p:pic>
        <p:nvPicPr>
          <p:cNvPr id="2050" name="Picture 2" descr="Business Processes 1">
            <a:extLst>
              <a:ext uri="{FF2B5EF4-FFF2-40B4-BE49-F238E27FC236}">
                <a16:creationId xmlns:a16="http://schemas.microsoft.com/office/drawing/2014/main" id="{5C093FC6-C03D-4D87-ABB1-2A7AAAD8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1018486" cy="45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92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20F86-33FB-4BE6-A11D-6D904EB3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76DD5-ED26-4C7D-8F0E-E87A6C86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21" y="189000"/>
            <a:ext cx="10499679" cy="64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105A72-5C99-4DAC-8B83-6DE70C670E7F}"/>
              </a:ext>
            </a:extLst>
          </p:cNvPr>
          <p:cNvSpPr/>
          <p:nvPr/>
        </p:nvSpPr>
        <p:spPr>
          <a:xfrm>
            <a:off x="887574" y="4223448"/>
            <a:ext cx="10428002" cy="241209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6B004-2031-4F43-AA62-DC5CFAF4867B}"/>
              </a:ext>
            </a:extLst>
          </p:cNvPr>
          <p:cNvSpPr/>
          <p:nvPr/>
        </p:nvSpPr>
        <p:spPr>
          <a:xfrm>
            <a:off x="887573" y="2713519"/>
            <a:ext cx="10428003" cy="141243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DF1F4-55E4-4ABD-8031-4FF06AB69D8D}"/>
              </a:ext>
            </a:extLst>
          </p:cNvPr>
          <p:cNvSpPr/>
          <p:nvPr/>
        </p:nvSpPr>
        <p:spPr>
          <a:xfrm>
            <a:off x="887574" y="222508"/>
            <a:ext cx="10428003" cy="239351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1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51ED-43D9-4AF8-8D1D-340833E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DD8E2-313A-43D7-B173-C0D00B965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Roles</a:t>
            </a:r>
          </a:p>
          <a:p>
            <a:r>
              <a:rPr lang="en-CA" dirty="0"/>
              <a:t>Groups</a:t>
            </a:r>
          </a:p>
          <a:p>
            <a:r>
              <a:rPr lang="en-CA" dirty="0"/>
              <a:t>Actors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Based on Sovrin Glossary</a:t>
            </a:r>
          </a:p>
        </p:txBody>
      </p:sp>
      <p:pic>
        <p:nvPicPr>
          <p:cNvPr id="4098" name="Picture 2" descr="Trust Anchors 2">
            <a:extLst>
              <a:ext uri="{FF2B5EF4-FFF2-40B4-BE49-F238E27FC236}">
                <a16:creationId xmlns:a16="http://schemas.microsoft.com/office/drawing/2014/main" id="{50F4DFF3-8A44-4F9C-9E61-F0D98B4B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305" y="0"/>
            <a:ext cx="441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63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42C6-0685-48FF-8FE6-7FB2092E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Although some days I feel like this…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97BFC-A473-4A04-89FA-457871F2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429005"/>
            <a:ext cx="42386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68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559E-1029-41B1-A33B-DA8D124B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83" y="365125"/>
            <a:ext cx="11870933" cy="1325563"/>
          </a:xfrm>
        </p:spPr>
        <p:txBody>
          <a:bodyPr/>
          <a:lstStyle/>
          <a:p>
            <a:r>
              <a:rPr lang="en-CA" dirty="0"/>
              <a:t>Sovrin Glossary and Sovrin ARM (</a:t>
            </a:r>
            <a:r>
              <a:rPr lang="en-CA" dirty="0">
                <a:latin typeface="Consolas" panose="020B0609020204030204" pitchFamily="49" charset="0"/>
              </a:rPr>
              <a:t>#</a:t>
            </a:r>
            <a:r>
              <a:rPr lang="en-CA" dirty="0" err="1">
                <a:latin typeface="Consolas" panose="020B0609020204030204" pitchFamily="49" charset="0"/>
              </a:rPr>
              <a:t>indy</a:t>
            </a:r>
            <a:r>
              <a:rPr lang="en-CA" dirty="0" err="1">
                <a:solidFill>
                  <a:srgbClr val="00B0F0"/>
                </a:solidFill>
                <a:latin typeface="Consolas" panose="020B0609020204030204" pitchFamily="49" charset="0"/>
              </a:rPr>
              <a:t>gsg</a:t>
            </a:r>
            <a:r>
              <a:rPr lang="en-CA" dirty="0" err="1">
                <a:latin typeface="Consolas" panose="020B0609020204030204" pitchFamily="49" charset="0"/>
              </a:rPr>
              <a:t>ea</a:t>
            </a:r>
            <a:r>
              <a:rPr lang="en-CA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A8998-3AEB-4EF3-9E9C-A7D8FAB7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9" y="1690688"/>
            <a:ext cx="9228221" cy="49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3253-0524-4CC3-9555-227B6865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316BC-1B69-4307-884A-7FA8F1D28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Consolas" panose="020B0609020204030204" pitchFamily="49" charset="0"/>
                <a:hlinkClick r:id="rId2"/>
              </a:rPr>
              <a:t>https://github.com/mwherman2000/indy-gsg-ea/blob/master/python/doc/getting_started-enterpise.md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033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3190-1FAB-400D-A9C4-3DAAA6C7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2568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Indy Getting Started Guide for Enterprise Architects and Developers (INDY GSG-EA) </a:t>
            </a:r>
            <a:r>
              <a:rPr lang="en-US" sz="4000" b="1" dirty="0"/>
              <a:t>Value Add</a:t>
            </a:r>
            <a:br>
              <a:rPr lang="en-US" b="1" dirty="0"/>
            </a:b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550652-7CF5-4A12-928B-0B9EF8187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8559"/>
            <a:ext cx="10515600" cy="4486275"/>
          </a:xfrm>
        </p:spPr>
        <p:txBody>
          <a:bodyPr/>
          <a:lstStyle/>
          <a:p>
            <a:r>
              <a:rPr lang="en-CA" dirty="0"/>
              <a:t>Tested setup and execution process</a:t>
            </a:r>
          </a:p>
          <a:p>
            <a:r>
              <a:rPr lang="en-CA" dirty="0"/>
              <a:t>Four highly-correlated artifacts</a:t>
            </a:r>
            <a:endParaRPr lang="en-CA" dirty="0">
              <a:latin typeface="Consolas" panose="020B060902020403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CA" dirty="0">
                <a:latin typeface="Consolas" panose="020B0609020204030204" pitchFamily="49" charset="0"/>
              </a:rPr>
              <a:t>getting_started-numbered.py</a:t>
            </a:r>
            <a:r>
              <a:rPr lang="en-CA" dirty="0"/>
              <a:t> Script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Numbered Trace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Communication Diagrams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Getting Started Guide (INDY GSG-EA)</a:t>
            </a:r>
            <a:endParaRPr lang="en-CA" dirty="0"/>
          </a:p>
          <a:p>
            <a:endParaRPr lang="en-CA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65D9E7E-EE58-43FE-9209-C13346721F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76794"/>
              </p:ext>
            </p:extLst>
          </p:nvPr>
        </p:nvGraphicFramePr>
        <p:xfrm>
          <a:off x="320843" y="2968917"/>
          <a:ext cx="11531065" cy="5199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156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FA5D-468F-44A4-838E-4454769F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1/2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D5B93-F6F6-468E-810D-93C7D319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4926"/>
            <a:ext cx="997074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1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EA82-CE60-4A92-A8F8-B9745D48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Setup 2/2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460C7-8688-4E21-A700-DCB0FCFC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455"/>
            <a:ext cx="9972000" cy="17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2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76B-5894-452D-A3B0-EC203CEF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Running the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9C482-9E0F-44E9-B757-41B677AD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7969"/>
            <a:ext cx="9972000" cy="1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93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9239-FB15-45C2-B7E1-3AE9ECD8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onsolas" panose="020B0609020204030204" pitchFamily="49" charset="0"/>
              </a:rPr>
              <a:t>getting_started-numberd.py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53119-D919-4893-A67E-244FDC02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43" y="1356170"/>
            <a:ext cx="706673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32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6DEF6-D555-4EC3-B6D9-702A2C89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87" y="203631"/>
            <a:ext cx="7206963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44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FFF07-5A10-4EC3-8875-7C8F80EA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45" y="203631"/>
            <a:ext cx="689361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7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E73B-3A53-410B-BD87-75DFC390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look at the walkthrough on </a:t>
            </a:r>
            <a:r>
              <a:rPr lang="en-CA" dirty="0" err="1"/>
              <a:t>Github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47DD9-D546-4D97-AB50-566A863D2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onsolas" panose="020B0609020204030204" pitchFamily="49" charset="0"/>
              </a:rPr>
              <a:t>#</a:t>
            </a:r>
            <a:r>
              <a:rPr lang="en-CA" dirty="0" err="1">
                <a:solidFill>
                  <a:schemeClr val="bg1"/>
                </a:solidFill>
                <a:latin typeface="Consolas" panose="020B0609020204030204" pitchFamily="49" charset="0"/>
              </a:rPr>
              <a:t>indygsgea</a:t>
            </a:r>
            <a:endParaRPr lang="en-CA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https://github.com/mwherman2000/indy-gsg-ea/blob/master/python/doc/getting_started-enterpise.md</a:t>
            </a:r>
            <a:endParaRPr lang="en-CA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1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5CF4D-5E13-4F65-A900-EB99CE31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44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42D9D-9BF0-4993-9467-F1C5B843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928D1-A46D-44AB-AA35-917999F5C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Come to Mike </a:t>
            </a:r>
            <a:r>
              <a:rPr lang="en-CA" dirty="0" err="1"/>
              <a:t>Lodder’s</a:t>
            </a:r>
            <a:r>
              <a:rPr lang="en-CA" dirty="0"/>
              <a:t> session</a:t>
            </a:r>
          </a:p>
          <a:p>
            <a:pPr lvl="1"/>
            <a:r>
              <a:rPr lang="en-CA" dirty="0"/>
              <a:t>Hyperledger Aries</a:t>
            </a:r>
          </a:p>
          <a:p>
            <a:pPr lvl="1"/>
            <a:r>
              <a:rPr lang="en-CA" dirty="0"/>
              <a:t>Aries Agent</a:t>
            </a:r>
          </a:p>
          <a:p>
            <a:pPr lvl="1"/>
            <a:r>
              <a:rPr lang="en-CA" dirty="0"/>
              <a:t>Agent-to-Agent Communications</a:t>
            </a:r>
          </a:p>
          <a:p>
            <a:pPr lvl="1"/>
            <a:r>
              <a:rPr lang="en-CA" dirty="0"/>
              <a:t>State-of-the-art Verified Credentials</a:t>
            </a:r>
          </a:p>
          <a:p>
            <a:pPr lvl="1"/>
            <a:r>
              <a:rPr lang="en-CA" dirty="0"/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3877719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9321-0FE4-40A9-A3A8-1CB4D6AD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3EEB-6A6A-4638-BDAE-F547023D8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We’re still in the very early market in relation to the use and application of blockchain technology …especially as it relates to digital identity</a:t>
            </a:r>
            <a:br>
              <a:rPr lang="en-CA" dirty="0"/>
            </a:br>
            <a:endParaRPr lang="en-CA" dirty="0"/>
          </a:p>
          <a:p>
            <a:r>
              <a:rPr lang="en-CA" dirty="0"/>
              <a:t>While there are a number of leading specifications, implementations, and governance frameworks in the market today, I don’t believe they are close to becoming “the industry standard”.  They are too new, too unproven, too risky.</a:t>
            </a:r>
          </a:p>
          <a:p>
            <a:endParaRPr lang="en-CA" dirty="0"/>
          </a:p>
          <a:p>
            <a:r>
              <a:rPr lang="en-CA" dirty="0"/>
              <a:t>Consider other technologies that are already pervasive on the Internet, in your data centers, and in the Cloud</a:t>
            </a:r>
            <a:br>
              <a:rPr lang="en-CA" dirty="0"/>
            </a:br>
            <a:r>
              <a:rPr lang="en-CA" dirty="0"/>
              <a:t>(e.g. DNS protocol-based </a:t>
            </a:r>
            <a:r>
              <a:rPr lang="en-CA" dirty="0">
                <a:latin typeface="Consolas" panose="020B0609020204030204" pitchFamily="49" charset="0"/>
              </a:rPr>
              <a:t>#UDIDServer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379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244D-B7E6-4B09-AB35-18D3831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Final Note: Adoption</a:t>
            </a:r>
            <a:endParaRPr lang="en-CA" sz="2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0D0B0-F2B5-442B-8420-FA0106A2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3" y="4317119"/>
            <a:ext cx="4187034" cy="2345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407DC-9074-4AC4-9BAE-85DBFB13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64" y="1291993"/>
            <a:ext cx="1052631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B811DD-4CB0-4BEB-A397-56E517D9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999" y="0"/>
            <a:ext cx="686658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A85E6-4A56-4598-A5C8-388853118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72" y="0"/>
            <a:ext cx="6866583" cy="6858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BF0A5D6-0F4D-417D-B2B4-0E748F657D6C}"/>
              </a:ext>
            </a:extLst>
          </p:cNvPr>
          <p:cNvSpPr/>
          <p:nvPr/>
        </p:nvSpPr>
        <p:spPr>
          <a:xfrm>
            <a:off x="3028747" y="4023360"/>
            <a:ext cx="1264120" cy="124165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979785-8D32-41AC-AC29-C462D7C9ABC6}"/>
              </a:ext>
            </a:extLst>
          </p:cNvPr>
          <p:cNvSpPr/>
          <p:nvPr/>
        </p:nvSpPr>
        <p:spPr>
          <a:xfrm>
            <a:off x="9349618" y="4023360"/>
            <a:ext cx="1264120" cy="124165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0183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9EDDB-F8C7-4AF0-95B6-9C6D903E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42B1-AEDF-42D3-B81F-68D765765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mwherman@parallelspace.net</a:t>
            </a:r>
          </a:p>
        </p:txBody>
      </p:sp>
    </p:spTree>
    <p:extLst>
      <p:ext uri="{BB962C8B-B14F-4D97-AF65-F5344CB8AC3E}">
        <p14:creationId xmlns:p14="http://schemas.microsoft.com/office/powerpoint/2010/main" val="3130794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9EDDB-F8C7-4AF0-95B6-9C6D903E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Backup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42B1-AEDF-42D3-B81F-68D765765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996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530C1C-ED1D-44A2-A7C1-BCF96569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87" y="189000"/>
            <a:ext cx="8415155" cy="64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29244D-B7E6-4B09-AB35-18D38319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69115" cy="1612392"/>
          </a:xfrm>
        </p:spPr>
        <p:txBody>
          <a:bodyPr>
            <a:normAutofit/>
          </a:bodyPr>
          <a:lstStyle/>
          <a:p>
            <a:r>
              <a:rPr lang="en-CA" dirty="0"/>
              <a:t>Final Note</a:t>
            </a:r>
            <a:br>
              <a:rPr lang="en-CA" dirty="0"/>
            </a:br>
            <a:r>
              <a:rPr lang="en-CA" sz="2700" dirty="0"/>
              <a:t>Early Adopters</a:t>
            </a:r>
            <a:br>
              <a:rPr lang="en-CA" sz="2700" dirty="0"/>
            </a:br>
            <a:r>
              <a:rPr lang="en-CA" sz="2700" dirty="0"/>
              <a:t>Marketplace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A08B2-5270-4249-B588-D625D9223AD2}"/>
              </a:ext>
            </a:extLst>
          </p:cNvPr>
          <p:cNvSpPr/>
          <p:nvPr/>
        </p:nvSpPr>
        <p:spPr>
          <a:xfrm>
            <a:off x="3641201" y="3429000"/>
            <a:ext cx="2631296" cy="2977487"/>
          </a:xfrm>
          <a:prstGeom prst="rect">
            <a:avLst/>
          </a:prstGeom>
          <a:noFill/>
          <a:ln w="57150">
            <a:solidFill>
              <a:srgbClr val="90C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46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387ED2-282A-4262-B6D8-C1A22C76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677" y="2276856"/>
            <a:ext cx="6829173" cy="44439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43FB2B8-0535-4AB8-9CC6-D4371DAD608B}"/>
              </a:ext>
            </a:extLst>
          </p:cNvPr>
          <p:cNvSpPr/>
          <p:nvPr/>
        </p:nvSpPr>
        <p:spPr>
          <a:xfrm>
            <a:off x="9114758" y="5440519"/>
            <a:ext cx="2943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2. approve/reject/reroute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0732A-0938-4BBB-A964-1EBD4747F9CD}"/>
              </a:ext>
            </a:extLst>
          </p:cNvPr>
          <p:cNvSpPr/>
          <p:nvPr/>
        </p:nvSpPr>
        <p:spPr>
          <a:xfrm>
            <a:off x="8591882" y="4985681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3. pay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8E0D5E-ECAE-4EBC-96A3-4644B6BE55E7}"/>
              </a:ext>
            </a:extLst>
          </p:cNvPr>
          <p:cNvSpPr/>
          <p:nvPr/>
        </p:nvSpPr>
        <p:spPr>
          <a:xfrm rot="5400000">
            <a:off x="5766851" y="4467192"/>
            <a:ext cx="2129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1. create &amp; submit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5661B-4CA3-4767-89AC-BD512ECD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62945"/>
            <a:ext cx="9996886" cy="1877568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Think Deeply about the Smart Economy</a:t>
            </a:r>
            <a:br>
              <a:rPr lang="en-CA" dirty="0"/>
            </a:br>
            <a:r>
              <a:rPr lang="en-CA" dirty="0"/>
              <a:t>“</a:t>
            </a:r>
            <a:r>
              <a:rPr lang="en-US" sz="2700" dirty="0"/>
              <a:t>Future world where the boundary between real assets in the physical world and digital assets in the digital world has been removed.” [Malcolm Lerider]</a:t>
            </a:r>
            <a:br>
              <a:rPr lang="en-US" sz="2700" dirty="0"/>
            </a:br>
            <a:endParaRPr lang="en-CA" sz="27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264205-A78F-4917-BA5A-0CDF2EA55521}"/>
              </a:ext>
            </a:extLst>
          </p:cNvPr>
          <p:cNvGrpSpPr/>
          <p:nvPr/>
        </p:nvGrpSpPr>
        <p:grpSpPr>
          <a:xfrm>
            <a:off x="5974703" y="2964062"/>
            <a:ext cx="6053261" cy="2092205"/>
            <a:chOff x="5974703" y="2964062"/>
            <a:chExt cx="6053261" cy="20922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B9D7CE-DBD5-4DCB-B60B-C596654ED5EB}"/>
                </a:ext>
              </a:extLst>
            </p:cNvPr>
            <p:cNvSpPr/>
            <p:nvPr/>
          </p:nvSpPr>
          <p:spPr>
            <a:xfrm>
              <a:off x="5974703" y="2964062"/>
              <a:ext cx="33448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AZ9Bmz6qmboZ4ry1z8p2KF3ftyA2ckJAy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6356A5-0DEF-42CA-98AF-A88BA530F02C}"/>
                </a:ext>
              </a:extLst>
            </p:cNvPr>
            <p:cNvSpPr/>
            <p:nvPr/>
          </p:nvSpPr>
          <p:spPr>
            <a:xfrm>
              <a:off x="8723085" y="3883962"/>
              <a:ext cx="33048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ATrzHaicmhRj15C3Vv6e6gLfLqhSD2PtTr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0B12E1-1E85-4AB4-80BF-A20EB0A3774A}"/>
                </a:ext>
              </a:extLst>
            </p:cNvPr>
            <p:cNvSpPr/>
            <p:nvPr/>
          </p:nvSpPr>
          <p:spPr>
            <a:xfrm>
              <a:off x="7823646" y="4748490"/>
              <a:ext cx="33657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AK2nJJpJr6o664CWJKi1QRXjqeic2zRp8y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7398E-2395-4A29-8AB9-135DB4F0938B}"/>
              </a:ext>
            </a:extLst>
          </p:cNvPr>
          <p:cNvGrpSpPr/>
          <p:nvPr/>
        </p:nvGrpSpPr>
        <p:grpSpPr>
          <a:xfrm>
            <a:off x="256031" y="2617551"/>
            <a:ext cx="4673209" cy="4364558"/>
            <a:chOff x="256031" y="2356283"/>
            <a:chExt cx="4673209" cy="4364558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766B77E4-88A1-402A-9DF1-DAAD673FA9DC}"/>
                </a:ext>
              </a:extLst>
            </p:cNvPr>
            <p:cNvGraphicFramePr/>
            <p:nvPr/>
          </p:nvGraphicFramePr>
          <p:xfrm>
            <a:off x="256031" y="2487169"/>
            <a:ext cx="4673209" cy="42336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D90EB3-C9C2-43A7-B8EC-9F98A6A1C078}"/>
                </a:ext>
              </a:extLst>
            </p:cNvPr>
            <p:cNvSpPr/>
            <p:nvPr/>
          </p:nvSpPr>
          <p:spPr>
            <a:xfrm>
              <a:off x="2014868" y="3749054"/>
              <a:ext cx="116608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NEP5 /</a:t>
              </a:r>
              <a:br>
                <a:rPr kumimoji="0" lang="en-C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</a:br>
              <a:r>
                <a:rPr kumimoji="0" lang="en-C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ERC20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Tokens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AEEE93-3B3A-4867-99C8-2A8BDAD97092}"/>
                </a:ext>
              </a:extLst>
            </p:cNvPr>
            <p:cNvSpPr/>
            <p:nvPr/>
          </p:nvSpPr>
          <p:spPr>
            <a:xfrm>
              <a:off x="2063559" y="2356283"/>
              <a:ext cx="1008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transfer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6012B2-BBFC-4263-A75C-0A403F68EC97}"/>
                </a:ext>
              </a:extLst>
            </p:cNvPr>
            <p:cNvSpPr/>
            <p:nvPr/>
          </p:nvSpPr>
          <p:spPr>
            <a:xfrm rot="6814898">
              <a:off x="3763466" y="4955406"/>
              <a:ext cx="1008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transfer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BA7AF6-4C5B-49B1-94B8-1152F6AE9974}"/>
                </a:ext>
              </a:extLst>
            </p:cNvPr>
            <p:cNvSpPr/>
            <p:nvPr/>
          </p:nvSpPr>
          <p:spPr>
            <a:xfrm rot="14191493">
              <a:off x="527009" y="5104996"/>
              <a:ext cx="1008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transfer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809713-C0EA-4DB9-A9CE-640944968CD8}"/>
              </a:ext>
            </a:extLst>
          </p:cNvPr>
          <p:cNvGrpSpPr/>
          <p:nvPr/>
        </p:nvGrpSpPr>
        <p:grpSpPr>
          <a:xfrm>
            <a:off x="260686" y="2571644"/>
            <a:ext cx="4673209" cy="4410465"/>
            <a:chOff x="256031" y="2310376"/>
            <a:chExt cx="4673209" cy="4410465"/>
          </a:xfrm>
        </p:grpSpPr>
        <p:graphicFrame>
          <p:nvGraphicFramePr>
            <p:cNvPr id="24" name="Diagram 23">
              <a:extLst>
                <a:ext uri="{FF2B5EF4-FFF2-40B4-BE49-F238E27FC236}">
                  <a16:creationId xmlns:a16="http://schemas.microsoft.com/office/drawing/2014/main" id="{BDE9AF1C-AD7A-4633-BC46-022320E1E550}"/>
                </a:ext>
              </a:extLst>
            </p:cNvPr>
            <p:cNvGraphicFramePr/>
            <p:nvPr/>
          </p:nvGraphicFramePr>
          <p:xfrm>
            <a:off x="256031" y="2487169"/>
            <a:ext cx="4673209" cy="42336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A94AF9-E2AF-4D12-8A1D-5A374088DB0C}"/>
                </a:ext>
              </a:extLst>
            </p:cNvPr>
            <p:cNvSpPr/>
            <p:nvPr/>
          </p:nvSpPr>
          <p:spPr>
            <a:xfrm>
              <a:off x="1391821" y="3858782"/>
              <a:ext cx="2430474" cy="110799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NEP5 Requisition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Proposal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4EE142-A45C-4BEC-82DF-278DD7ACFE48}"/>
                </a:ext>
              </a:extLst>
            </p:cNvPr>
            <p:cNvSpPr/>
            <p:nvPr/>
          </p:nvSpPr>
          <p:spPr>
            <a:xfrm>
              <a:off x="1716087" y="2310376"/>
              <a:ext cx="21291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1. create &amp; submit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76E188-370D-47B2-B7D9-DB701475F5E0}"/>
                </a:ext>
              </a:extLst>
            </p:cNvPr>
            <p:cNvSpPr/>
            <p:nvPr/>
          </p:nvSpPr>
          <p:spPr>
            <a:xfrm rot="17616811">
              <a:off x="2796055" y="4955406"/>
              <a:ext cx="29434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2. approve/reject/reroute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5C6F64-9C25-45C9-9656-C673A2AB45D9}"/>
                </a:ext>
              </a:extLst>
            </p:cNvPr>
            <p:cNvSpPr/>
            <p:nvPr/>
          </p:nvSpPr>
          <p:spPr>
            <a:xfrm rot="3344087">
              <a:off x="600335" y="5178522"/>
              <a:ext cx="8242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3. pay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69E3AF-5E86-49D4-9E7B-30B1A9138D74}"/>
              </a:ext>
            </a:extLst>
          </p:cNvPr>
          <p:cNvGrpSpPr/>
          <p:nvPr/>
        </p:nvGrpSpPr>
        <p:grpSpPr>
          <a:xfrm>
            <a:off x="5700699" y="5527144"/>
            <a:ext cx="2207186" cy="1330856"/>
            <a:chOff x="5700699" y="5527144"/>
            <a:chExt cx="2207186" cy="1330856"/>
          </a:xfrm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8CA4DF2D-54E9-4A0F-BED4-C1D286DD5080}"/>
                </a:ext>
              </a:extLst>
            </p:cNvPr>
            <p:cNvSpPr/>
            <p:nvPr/>
          </p:nvSpPr>
          <p:spPr>
            <a:xfrm>
              <a:off x="6577029" y="5527144"/>
              <a:ext cx="1330856" cy="1330856"/>
            </a:xfrm>
            <a:prstGeom prst="donut">
              <a:avLst>
                <a:gd name="adj" fmla="val 111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DF16B9-793B-4BFB-B71B-608FDEA35441}"/>
                </a:ext>
              </a:extLst>
            </p:cNvPr>
            <p:cNvSpPr/>
            <p:nvPr/>
          </p:nvSpPr>
          <p:spPr>
            <a:xfrm>
              <a:off x="5700699" y="5839175"/>
              <a:ext cx="7906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90C226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Smart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90C226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65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D935C76-89FE-41B3-A9EF-7AD5C7E878CA}"/>
              </a:ext>
            </a:extLst>
          </p:cNvPr>
          <p:cNvSpPr txBox="1"/>
          <p:nvPr/>
        </p:nvSpPr>
        <p:spPr>
          <a:xfrm>
            <a:off x="346965" y="4966480"/>
            <a:ext cx="3827215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Decentralized Currency</a:t>
            </a:r>
          </a:p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(cryptocurrency)</a:t>
            </a:r>
            <a:endParaRPr lang="en-US" sz="1975" dirty="0">
              <a:solidFill>
                <a:srgbClr val="007836"/>
              </a:solidFill>
              <a:latin typeface="Koblenz Serial" panose="020000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6102A-CDEF-4802-83AF-347AAD286A9E}"/>
              </a:ext>
            </a:extLst>
          </p:cNvPr>
          <p:cNvSpPr txBox="1"/>
          <p:nvPr/>
        </p:nvSpPr>
        <p:spPr>
          <a:xfrm>
            <a:off x="4193800" y="4952229"/>
            <a:ext cx="3913139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Decentralized Business Apps</a:t>
            </a:r>
          </a:p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(business processes)</a:t>
            </a:r>
            <a:endParaRPr lang="en-US" sz="1975" dirty="0">
              <a:solidFill>
                <a:srgbClr val="007836"/>
              </a:solidFill>
              <a:latin typeface="Koblenz Serial" panose="020000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8AEA5-5AAF-46DD-BB60-BFB9C86F1F43}"/>
              </a:ext>
            </a:extLst>
          </p:cNvPr>
          <p:cNvSpPr txBox="1"/>
          <p:nvPr/>
        </p:nvSpPr>
        <p:spPr>
          <a:xfrm>
            <a:off x="8126559" y="4938532"/>
            <a:ext cx="3718165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Decentralized Digital Identity</a:t>
            </a:r>
          </a:p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(people, organizations, things, </a:t>
            </a:r>
          </a:p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&amp; business documents)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C89A5D3C-8EB2-432E-AE0B-64E59AA7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cap="all" dirty="0">
                <a:latin typeface="Koblenz Serial" panose="02000000000000000000" pitchFamily="50" charset="0"/>
              </a:rPr>
              <a:t>Trusted Digital Web</a:t>
            </a:r>
            <a:endParaRPr lang="en-US" cap="all" dirty="0">
              <a:latin typeface="Koblenz Serial" panose="02000000000000000000" pitchFamily="50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BA96C-A694-4D46-A234-10721C4CFFB1}"/>
              </a:ext>
            </a:extLst>
          </p:cNvPr>
          <p:cNvGrpSpPr/>
          <p:nvPr/>
        </p:nvGrpSpPr>
        <p:grpSpPr>
          <a:xfrm>
            <a:off x="346965" y="2054103"/>
            <a:ext cx="11534187" cy="2901437"/>
            <a:chOff x="491510" y="2285768"/>
            <a:chExt cx="16348108" cy="41123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0D1BE7-7760-4ADB-ADAF-73307F52D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938784" y="2285768"/>
              <a:ext cx="5542237" cy="40989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AD4FED-9296-4BB1-9665-E55A5BE23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91947" y="2301272"/>
              <a:ext cx="5442500" cy="408625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CD115B-04EC-4344-8460-B5786E1A549F}"/>
                </a:ext>
              </a:extLst>
            </p:cNvPr>
            <p:cNvGrpSpPr/>
            <p:nvPr/>
          </p:nvGrpSpPr>
          <p:grpSpPr>
            <a:xfrm>
              <a:off x="11406350" y="2301272"/>
              <a:ext cx="5433268" cy="4073554"/>
              <a:chOff x="6025607" y="1135490"/>
              <a:chExt cx="2875115" cy="215559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389076-AA90-4BF2-BE17-CA23EFA6A014}"/>
                  </a:ext>
                </a:extLst>
              </p:cNvPr>
              <p:cNvSpPr/>
              <p:nvPr/>
            </p:nvSpPr>
            <p:spPr>
              <a:xfrm>
                <a:off x="6030286" y="1144675"/>
                <a:ext cx="2853391" cy="2146412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22555"/>
                <a:endParaRPr lang="en-US" sz="2400" dirty="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31BDB81-DD77-45F6-9EB4-480024E58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2">
                    <a:lumMod val="60000"/>
                    <a:lumOff val="40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084691" y="1135490"/>
                <a:ext cx="2788710" cy="2155183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11B5E-60D2-47B2-8229-DDA91791D42A}"/>
                  </a:ext>
                </a:extLst>
              </p:cNvPr>
              <p:cNvSpPr/>
              <p:nvPr/>
            </p:nvSpPr>
            <p:spPr>
              <a:xfrm>
                <a:off x="6179949" y="1860698"/>
                <a:ext cx="2628132" cy="239232"/>
              </a:xfrm>
              <a:prstGeom prst="rect">
                <a:avLst/>
              </a:prstGeom>
              <a:solidFill>
                <a:srgbClr val="C0D4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22555"/>
                <a:endParaRPr lang="en-US" sz="2400" dirty="0">
                  <a:solidFill>
                    <a:prstClr val="white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3DB832-5D38-459B-89B6-4830D0796D1E}"/>
                  </a:ext>
                </a:extLst>
              </p:cNvPr>
              <p:cNvSpPr txBox="1"/>
              <p:nvPr/>
            </p:nvSpPr>
            <p:spPr>
              <a:xfrm>
                <a:off x="6025607" y="1765574"/>
                <a:ext cx="2875115" cy="43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22555"/>
                <a:r>
                  <a:rPr lang="en-CA" sz="3200" b="1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  DIGITAL IDENTITY</a:t>
                </a:r>
                <a:endParaRPr lang="en-US" sz="3200" b="1" dirty="0">
                  <a:solidFill>
                    <a:srgbClr val="002060"/>
                  </a:solidFill>
                  <a:latin typeface="Arial Narrow" panose="020B0606020202030204" pitchFamily="34" charset="0"/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8C05CC-4D2D-4C1F-AE37-8A63C713BFDB}"/>
                </a:ext>
              </a:extLst>
            </p:cNvPr>
            <p:cNvCxnSpPr/>
            <p:nvPr/>
          </p:nvCxnSpPr>
          <p:spPr>
            <a:xfrm>
              <a:off x="11509610" y="2294520"/>
              <a:ext cx="0" cy="41036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6D6D86-B3E2-4C88-A41C-712FD6C70647}"/>
                </a:ext>
              </a:extLst>
            </p:cNvPr>
            <p:cNvCxnSpPr>
              <a:cxnSpLocks/>
            </p:cNvCxnSpPr>
            <p:nvPr/>
          </p:nvCxnSpPr>
          <p:spPr>
            <a:xfrm>
              <a:off x="5926298" y="2285768"/>
              <a:ext cx="4293" cy="4112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2D0A02-4352-45FB-98EA-8FDBE120F2F9}"/>
                </a:ext>
              </a:extLst>
            </p:cNvPr>
            <p:cNvSpPr/>
            <p:nvPr/>
          </p:nvSpPr>
          <p:spPr>
            <a:xfrm>
              <a:off x="491510" y="2285768"/>
              <a:ext cx="16296482" cy="4103780"/>
            </a:xfrm>
            <a:prstGeom prst="rect">
              <a:avLst/>
            </a:prstGeom>
            <a:noFill/>
            <a:ln>
              <a:solidFill>
                <a:srgbClr val="1D3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22555"/>
              <a:endParaRPr lang="en-US" sz="2400" dirty="0">
                <a:solidFill>
                  <a:prstClr val="white"/>
                </a:solidFill>
                <a:latin typeface="Gill Sans MT" panose="020B0502020104020203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DEACD60-F0BD-4C16-BD36-5D702FE4484F}"/>
              </a:ext>
            </a:extLst>
          </p:cNvPr>
          <p:cNvSpPr/>
          <p:nvPr/>
        </p:nvSpPr>
        <p:spPr>
          <a:xfrm>
            <a:off x="3048220" y="1657294"/>
            <a:ext cx="6095253" cy="3962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322555"/>
            <a:r>
              <a:rPr lang="en-CA" sz="1975" dirty="0">
                <a:solidFill>
                  <a:srgbClr val="007836"/>
                </a:solidFill>
                <a:latin typeface="Koblenz Serial" panose="02000000000000000000" pitchFamily="50" charset="0"/>
              </a:rPr>
              <a:t>Fully Integrated Experience</a:t>
            </a:r>
            <a:endParaRPr lang="en-US" sz="1975" dirty="0">
              <a:solidFill>
                <a:srgbClr val="007836"/>
              </a:solidFill>
              <a:latin typeface="Koblenz Serial" panose="02000000000000000000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81DB76-DA77-483F-B8CC-429B4E24E021}"/>
              </a:ext>
            </a:extLst>
          </p:cNvPr>
          <p:cNvGrpSpPr/>
          <p:nvPr/>
        </p:nvGrpSpPr>
        <p:grpSpPr>
          <a:xfrm>
            <a:off x="8987279" y="249261"/>
            <a:ext cx="2889709" cy="1477328"/>
            <a:chOff x="7566261" y="539191"/>
            <a:chExt cx="2889709" cy="14773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6A770D-DBC8-4C2B-B7ED-F7B23C34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6261" y="558441"/>
              <a:ext cx="1433988" cy="1433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26D1AE-36F2-414F-8854-35AE4BB020F7}"/>
                </a:ext>
              </a:extLst>
            </p:cNvPr>
            <p:cNvSpPr txBox="1"/>
            <p:nvPr/>
          </p:nvSpPr>
          <p:spPr>
            <a:xfrm>
              <a:off x="9067000" y="539191"/>
              <a:ext cx="138897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000" dirty="0">
                  <a:latin typeface="Koblenz Serial" panose="02000000000000000000" pitchFamily="50" charset="0"/>
                </a:rPr>
                <a:t>Trusted</a:t>
              </a:r>
            </a:p>
            <a:p>
              <a:r>
                <a:rPr lang="en-CA" sz="3000" dirty="0">
                  <a:latin typeface="Koblenz Serial" panose="02000000000000000000" pitchFamily="50" charset="0"/>
                </a:rPr>
                <a:t>Digital</a:t>
              </a:r>
            </a:p>
            <a:p>
              <a:r>
                <a:rPr lang="en-CA" sz="3000" dirty="0">
                  <a:latin typeface="Koblenz Serial" panose="02000000000000000000" pitchFamily="50" charset="0"/>
                </a:rPr>
                <a:t>Web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30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4543A-3DF7-4AED-B43D-25C6BF84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7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ED48-4A57-461F-AEDA-CD968951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3043-F1F0-4CB1-B8C2-F3608F7F1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310"/>
            <a:ext cx="11353800" cy="5397190"/>
          </a:xfrm>
        </p:spPr>
        <p:txBody>
          <a:bodyPr>
            <a:normAutofit/>
          </a:bodyPr>
          <a:lstStyle/>
          <a:p>
            <a:r>
              <a:rPr lang="en-CA" dirty="0"/>
              <a:t>Target audience</a:t>
            </a:r>
          </a:p>
          <a:p>
            <a:pPr lvl="1"/>
            <a:r>
              <a:rPr lang="en-CA" dirty="0"/>
              <a:t>Blockchain Architects and Developers interesting in learning more about Digital Identity</a:t>
            </a:r>
          </a:p>
          <a:p>
            <a:pPr lvl="1"/>
            <a:r>
              <a:rPr lang="en-CA" dirty="0"/>
              <a:t>“Making software easy to understand – any easy for you to explain to others”</a:t>
            </a:r>
            <a:br>
              <a:rPr lang="en-CA" dirty="0"/>
            </a:br>
            <a:endParaRPr lang="en-CA" dirty="0"/>
          </a:p>
          <a:p>
            <a:r>
              <a:rPr lang="en-CA" dirty="0"/>
              <a:t>Level</a:t>
            </a:r>
          </a:p>
          <a:p>
            <a:pPr lvl="1"/>
            <a:r>
              <a:rPr lang="en-CA" dirty="0"/>
              <a:t>Awareness and Basic Knowledge of Digital Identity concepts</a:t>
            </a:r>
            <a:br>
              <a:rPr lang="en-CA" dirty="0"/>
            </a:br>
            <a:endParaRPr lang="en-CA" dirty="0"/>
          </a:p>
          <a:p>
            <a:r>
              <a:rPr lang="en-CA" dirty="0"/>
              <a:t>User Story</a:t>
            </a:r>
          </a:p>
          <a:p>
            <a:pPr lvl="1"/>
            <a:r>
              <a:rPr lang="en-CA" dirty="0"/>
              <a:t>“Alice buys a car” explained in a way that makes sense for Enterprise Software Developers</a:t>
            </a:r>
            <a:br>
              <a:rPr lang="en-CA" dirty="0"/>
            </a:br>
            <a:endParaRPr lang="en-CA" dirty="0"/>
          </a:p>
          <a:p>
            <a:r>
              <a:rPr lang="en-CA" dirty="0"/>
              <a:t>“Appetizer” for Mike </a:t>
            </a:r>
            <a:r>
              <a:rPr lang="en-CA" dirty="0" err="1"/>
              <a:t>Lodder’s</a:t>
            </a:r>
            <a:r>
              <a:rPr lang="en-CA" dirty="0"/>
              <a:t> Hyperledger Aries Dev session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464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EE9C-DE74-48DB-82FF-A7099B98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03E20-FD8A-4C37-A2AB-F2605EA2A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 be found by searching Twitter for: </a:t>
            </a:r>
            <a:r>
              <a:rPr lang="en-CA" b="1" dirty="0">
                <a:latin typeface="Consolas" panose="020B0609020204030204" pitchFamily="49" charset="0"/>
              </a:rPr>
              <a:t>#</a:t>
            </a:r>
            <a:r>
              <a:rPr lang="en-CA" b="1" dirty="0" err="1">
                <a:latin typeface="Consolas" panose="020B0609020204030204" pitchFamily="49" charset="0"/>
              </a:rPr>
              <a:t>indy</a:t>
            </a:r>
            <a:r>
              <a:rPr lang="en-CA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gsg</a:t>
            </a:r>
            <a:r>
              <a:rPr lang="en-CA" b="1" dirty="0" err="1">
                <a:latin typeface="Consolas" panose="020B0609020204030204" pitchFamily="49" charset="0"/>
              </a:rPr>
              <a:t>ea</a:t>
            </a:r>
            <a:endParaRPr lang="en-CA" b="1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2867B-F2C9-4960-92A0-1A6DC478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613" y="2007536"/>
            <a:ext cx="8534400" cy="45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271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3.4|3.4|6.1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6353</TotalTime>
  <Words>864</Words>
  <Application>Microsoft Office PowerPoint</Application>
  <PresentationFormat>Widescreen</PresentationFormat>
  <Paragraphs>182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Narrow</vt:lpstr>
      <vt:lpstr>Calibri</vt:lpstr>
      <vt:lpstr>Consolas</vt:lpstr>
      <vt:lpstr>Gill Sans MT</vt:lpstr>
      <vt:lpstr>Koblenz Serial</vt:lpstr>
      <vt:lpstr>Trebuchet MS</vt:lpstr>
      <vt:lpstr>Wingdings 3</vt:lpstr>
      <vt:lpstr>Facet</vt:lpstr>
      <vt:lpstr>Office Theme</vt:lpstr>
      <vt:lpstr>Kurumsal Mimarlar ve Gelistiriciler için Dijital Tanımlayıcı ve Kimlik Bilgilerinin Kullanımı Baslangıç Egitimi  Getting Started with Digital Identifiers and Credentials for Enterprise Architects &amp; Developers</vt:lpstr>
      <vt:lpstr>Michael Herman Self-Sovereign Blockchain Futurist, Architect, and Developer Hyperonomy Digital Identity Lab Parallelspace Corporation Alberta, CANADA</vt:lpstr>
      <vt:lpstr>Although some days I feel like this…</vt:lpstr>
      <vt:lpstr>PowerPoint Presentation</vt:lpstr>
      <vt:lpstr>Think Deeply about the Smart Economy “Future world where the boundary between real assets in the physical world and digital assets in the digital world has been removed.” [Malcolm Lerider] </vt:lpstr>
      <vt:lpstr>Trusted Digital Web</vt:lpstr>
      <vt:lpstr>PowerPoint Presentation</vt:lpstr>
      <vt:lpstr>Training Goals for Today</vt:lpstr>
      <vt:lpstr>Resources</vt:lpstr>
      <vt:lpstr>Core Concepts</vt:lpstr>
      <vt:lpstr>Subjects</vt:lpstr>
      <vt:lpstr>Subjects</vt:lpstr>
      <vt:lpstr>Digital Identifiers (DIDs)</vt:lpstr>
      <vt:lpstr>Digital Identities</vt:lpstr>
      <vt:lpstr>Digital Identities</vt:lpstr>
      <vt:lpstr>Verifiable Digital Identities</vt:lpstr>
      <vt:lpstr>Verifiable Subject</vt:lpstr>
      <vt:lpstr>Credit: Lunch with Marc Aniballi / Toronto</vt:lpstr>
      <vt:lpstr>Hyperledger Indy Getting Started Guide for Enterprise Architects and Developers</vt:lpstr>
      <vt:lpstr>Normal Indy-Aries Demo/Training Scenario</vt:lpstr>
      <vt:lpstr>PowerPoint Presentation</vt:lpstr>
      <vt:lpstr>PowerPoint Presentation</vt:lpstr>
      <vt:lpstr>PowerPoint Presentation</vt:lpstr>
      <vt:lpstr>INDY-GSG-EA User Story: Four Use Cases</vt:lpstr>
      <vt:lpstr>Workflow</vt:lpstr>
      <vt:lpstr>Actors</vt:lpstr>
      <vt:lpstr>Business Process Analysis</vt:lpstr>
      <vt:lpstr>PowerPoint Presentation</vt:lpstr>
      <vt:lpstr>Data Model</vt:lpstr>
      <vt:lpstr>Sovrin Glossary and Sovrin ARM (#indygsgea)</vt:lpstr>
      <vt:lpstr>Walkthrough</vt:lpstr>
      <vt:lpstr>Indy Getting Started Guide for Enterprise Architects and Developers (INDY GSG-EA) Value Add </vt:lpstr>
      <vt:lpstr>Setup 1/2</vt:lpstr>
      <vt:lpstr>Setup 2/2</vt:lpstr>
      <vt:lpstr>Running the script</vt:lpstr>
      <vt:lpstr>getting_started-numberd.py</vt:lpstr>
      <vt:lpstr>PowerPoint Presentation</vt:lpstr>
      <vt:lpstr>PowerPoint Presentation</vt:lpstr>
      <vt:lpstr>Let’s look at the walkthrough on Github</vt:lpstr>
      <vt:lpstr>Next Steps</vt:lpstr>
      <vt:lpstr>Final Note</vt:lpstr>
      <vt:lpstr>Final Note: Adoption</vt:lpstr>
      <vt:lpstr>PowerPoint Presentation</vt:lpstr>
      <vt:lpstr>Questions?</vt:lpstr>
      <vt:lpstr>Backup Slides</vt:lpstr>
      <vt:lpstr>Final Note Early Adopters Marketplace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 Blockchain TORONTO</dc:title>
  <dc:creator>Michael Herman</dc:creator>
  <cp:lastModifiedBy>Michael Herman</cp:lastModifiedBy>
  <cp:revision>267</cp:revision>
  <cp:lastPrinted>2018-04-02T04:17:21Z</cp:lastPrinted>
  <dcterms:created xsi:type="dcterms:W3CDTF">2018-02-17T01:35:14Z</dcterms:created>
  <dcterms:modified xsi:type="dcterms:W3CDTF">2019-09-26T03:12:29Z</dcterms:modified>
</cp:coreProperties>
</file>